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6" r:id="rId1"/>
  </p:sldMasterIdLst>
  <p:notesMasterIdLst>
    <p:notesMasterId r:id="rId3"/>
  </p:notesMasterIdLst>
  <p:handoutMasterIdLst>
    <p:handoutMasterId r:id="rId4"/>
  </p:handoutMasterIdLst>
  <p:sldIdLst>
    <p:sldId id="256" r:id="rId2"/>
  </p:sldIdLst>
  <p:sldSz cx="6858000" cy="9144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1273194" initials="x"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36" autoAdjust="0"/>
    <p:restoredTop sz="94604" autoAdjust="0"/>
  </p:normalViewPr>
  <p:slideViewPr>
    <p:cSldViewPr>
      <p:cViewPr>
        <p:scale>
          <a:sx n="100" d="100"/>
          <a:sy n="100" d="100"/>
        </p:scale>
        <p:origin x="-2268" y="81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7" d="100"/>
          <a:sy n="47" d="100"/>
        </p:scale>
        <p:origin x="1944"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xmlns="" id="{0B91AA2B-83B3-4D48-AEF4-E4E57C170597}"/>
              </a:ext>
            </a:extLst>
          </p:cNvPr>
          <p:cNvSpPr>
            <a:spLocks noGrp="1"/>
          </p:cNvSpPr>
          <p:nvPr>
            <p:ph type="hdr" sz="quarter"/>
          </p:nvPr>
        </p:nvSpPr>
        <p:spPr>
          <a:xfrm>
            <a:off x="1" y="0"/>
            <a:ext cx="2919413" cy="495300"/>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xmlns="" id="{22CA580C-C695-431B-BE5B-5C67DC304B84}"/>
              </a:ext>
            </a:extLst>
          </p:cNvPr>
          <p:cNvSpPr>
            <a:spLocks noGrp="1"/>
          </p:cNvSpPr>
          <p:nvPr>
            <p:ph type="dt" sz="quarter" idx="1"/>
          </p:nvPr>
        </p:nvSpPr>
        <p:spPr>
          <a:xfrm>
            <a:off x="3814763" y="0"/>
            <a:ext cx="2919412" cy="495300"/>
          </a:xfrm>
          <a:prstGeom prst="rect">
            <a:avLst/>
          </a:prstGeom>
        </p:spPr>
        <p:txBody>
          <a:bodyPr vert="horz" lIns="91426" tIns="45713" rIns="91426" bIns="45713" rtlCol="0"/>
          <a:lstStyle>
            <a:lvl1pPr algn="r">
              <a:defRPr sz="1200"/>
            </a:lvl1pPr>
          </a:lstStyle>
          <a:p>
            <a:fld id="{4459CD6B-D270-40A7-8BD4-F1C7DC07BD9B}" type="datetimeFigureOut">
              <a:rPr kumimoji="1" lang="ja-JP" altLang="en-US" smtClean="0"/>
              <a:t>2018/2/13</a:t>
            </a:fld>
            <a:endParaRPr kumimoji="1" lang="ja-JP" altLang="en-US"/>
          </a:p>
        </p:txBody>
      </p:sp>
      <p:sp>
        <p:nvSpPr>
          <p:cNvPr id="4" name="フッター プレースホルダー 3">
            <a:extLst>
              <a:ext uri="{FF2B5EF4-FFF2-40B4-BE49-F238E27FC236}">
                <a16:creationId xmlns:a16="http://schemas.microsoft.com/office/drawing/2014/main" xmlns="" id="{72FD6C72-B6D0-42F7-96E6-4EF46F8C6D12}"/>
              </a:ext>
            </a:extLst>
          </p:cNvPr>
          <p:cNvSpPr>
            <a:spLocks noGrp="1"/>
          </p:cNvSpPr>
          <p:nvPr>
            <p:ph type="ftr" sz="quarter" idx="2"/>
          </p:nvPr>
        </p:nvSpPr>
        <p:spPr>
          <a:xfrm>
            <a:off x="1" y="9371013"/>
            <a:ext cx="2919413" cy="495300"/>
          </a:xfrm>
          <a:prstGeom prst="rect">
            <a:avLst/>
          </a:prstGeom>
        </p:spPr>
        <p:txBody>
          <a:bodyPr vert="horz" lIns="91426" tIns="45713" rIns="91426" bIns="45713"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xmlns="" id="{592777BA-9D81-4BAB-8D55-232989536433}"/>
              </a:ext>
            </a:extLst>
          </p:cNvPr>
          <p:cNvSpPr>
            <a:spLocks noGrp="1"/>
          </p:cNvSpPr>
          <p:nvPr>
            <p:ph type="sldNum" sz="quarter" idx="3"/>
          </p:nvPr>
        </p:nvSpPr>
        <p:spPr>
          <a:xfrm>
            <a:off x="3814763" y="9371013"/>
            <a:ext cx="2919412" cy="495300"/>
          </a:xfrm>
          <a:prstGeom prst="rect">
            <a:avLst/>
          </a:prstGeom>
        </p:spPr>
        <p:txBody>
          <a:bodyPr vert="horz" lIns="91426" tIns="45713" rIns="91426" bIns="45713" rtlCol="0" anchor="b"/>
          <a:lstStyle>
            <a:lvl1pPr algn="r">
              <a:defRPr sz="1200"/>
            </a:lvl1pPr>
          </a:lstStyle>
          <a:p>
            <a:fld id="{78DE203A-45F9-420E-96D9-610BF4B2B23F}" type="slidenum">
              <a:rPr kumimoji="1" lang="ja-JP" altLang="en-US" smtClean="0"/>
              <a:t>‹#›</a:t>
            </a:fld>
            <a:endParaRPr kumimoji="1" lang="ja-JP" altLang="en-US"/>
          </a:p>
        </p:txBody>
      </p:sp>
    </p:spTree>
    <p:extLst>
      <p:ext uri="{BB962C8B-B14F-4D97-AF65-F5344CB8AC3E}">
        <p14:creationId xmlns:p14="http://schemas.microsoft.com/office/powerpoint/2010/main" val="2001388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6" tIns="45713" rIns="91426" bIns="45713" rtlCol="0"/>
          <a:lstStyle>
            <a:lvl1pPr algn="r">
              <a:defRPr sz="1200"/>
            </a:lvl1pPr>
          </a:lstStyle>
          <a:p>
            <a:fld id="{BC04F964-D618-4146-8625-F1E2761EE63E}" type="datetimeFigureOut">
              <a:rPr kumimoji="1" lang="ja-JP" altLang="en-US" smtClean="0"/>
              <a:t>2018/2/13</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3101" y="4748214"/>
            <a:ext cx="5389563" cy="3884612"/>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26" tIns="45713" rIns="91426" bIns="45713" rtlCol="0" anchor="b"/>
          <a:lstStyle>
            <a:lvl1pPr algn="r">
              <a:defRPr sz="1200"/>
            </a:lvl1pPr>
          </a:lstStyle>
          <a:p>
            <a:fld id="{9022FA7A-1ED7-43EC-ABC7-6682B05ECB14}" type="slidenum">
              <a:rPr kumimoji="1" lang="ja-JP" altLang="en-US" smtClean="0"/>
              <a:t>‹#›</a:t>
            </a:fld>
            <a:endParaRPr kumimoji="1" lang="ja-JP" altLang="en-US"/>
          </a:p>
        </p:txBody>
      </p:sp>
    </p:spTree>
    <p:extLst>
      <p:ext uri="{BB962C8B-B14F-4D97-AF65-F5344CB8AC3E}">
        <p14:creationId xmlns:p14="http://schemas.microsoft.com/office/powerpoint/2010/main" val="29656964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22FA7A-1ED7-43EC-ABC7-6682B05ECB14}" type="slidenum">
              <a:rPr kumimoji="1" lang="ja-JP" altLang="en-US" smtClean="0"/>
              <a:t>1</a:t>
            </a:fld>
            <a:endParaRPr kumimoji="1" lang="ja-JP" altLang="en-US"/>
          </a:p>
        </p:txBody>
      </p:sp>
    </p:spTree>
    <p:extLst>
      <p:ext uri="{BB962C8B-B14F-4D97-AF65-F5344CB8AC3E}">
        <p14:creationId xmlns:p14="http://schemas.microsoft.com/office/powerpoint/2010/main" val="2009005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456813" y="3352802"/>
            <a:ext cx="4950338" cy="3017041"/>
          </a:xfrm>
        </p:spPr>
        <p:txBody>
          <a:bodyPr anchor="b">
            <a:normAutofit/>
          </a:bodyPr>
          <a:lstStyle>
            <a:lvl1pPr>
              <a:defRPr sz="4050"/>
            </a:lvl1pPr>
          </a:lstStyle>
          <a:p>
            <a:r>
              <a:rPr lang="ja-JP" altLang="en-US"/>
              <a:t>マスター タイトルの書式設定</a:t>
            </a:r>
            <a:endParaRPr lang="en-US" dirty="0"/>
          </a:p>
        </p:txBody>
      </p:sp>
      <p:sp>
        <p:nvSpPr>
          <p:cNvPr id="3" name="Subtitle 2"/>
          <p:cNvSpPr>
            <a:spLocks noGrp="1"/>
          </p:cNvSpPr>
          <p:nvPr>
            <p:ph type="subTitle" idx="1"/>
          </p:nvPr>
        </p:nvSpPr>
        <p:spPr>
          <a:xfrm>
            <a:off x="1456813" y="6369841"/>
            <a:ext cx="4950338" cy="1501711"/>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23789" y="5761545"/>
            <a:ext cx="1046605" cy="1042375"/>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317500" y="6039389"/>
            <a:ext cx="438734" cy="486833"/>
          </a:xfrm>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3961211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56812" y="812800"/>
            <a:ext cx="4943989" cy="4156053"/>
          </a:xfrm>
        </p:spPr>
        <p:txBody>
          <a:bodyPr anchor="ctr">
            <a:normAutofit/>
          </a:bodyPr>
          <a:lstStyle>
            <a:lvl1pPr algn="l">
              <a:defRPr sz="36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6812" y="5805395"/>
            <a:ext cx="4943989" cy="2074485"/>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422203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325521"/>
            <a:ext cx="438734" cy="486833"/>
          </a:xfrm>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159399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641093" y="812800"/>
            <a:ext cx="4582190" cy="3860800"/>
          </a:xfrm>
        </p:spPr>
        <p:txBody>
          <a:bodyPr anchor="ctr">
            <a:normAutofit/>
          </a:bodyPr>
          <a:lstStyle>
            <a:lvl1pPr algn="l">
              <a:defRPr sz="36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1811979" y="4673600"/>
            <a:ext cx="4240416" cy="508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1456812" y="5805395"/>
            <a:ext cx="4943989" cy="2074485"/>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44" y="422203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325521"/>
            <a:ext cx="438734" cy="486833"/>
          </a:xfrm>
        </p:spPr>
        <p:txBody>
          <a:bodyPr/>
          <a:lstStyle/>
          <a:p>
            <a:fld id="{A10A834F-7778-43EC-9658-D5288900F69A}" type="slidenum">
              <a:rPr kumimoji="1" lang="ja-JP" altLang="en-US" smtClean="0"/>
              <a:pPr/>
              <a:t>‹#›</a:t>
            </a:fld>
            <a:endParaRPr kumimoji="1" lang="ja-JP" altLang="en-US"/>
          </a:p>
        </p:txBody>
      </p:sp>
      <p:sp>
        <p:nvSpPr>
          <p:cNvPr id="14" name="TextBox 13"/>
          <p:cNvSpPr txBox="1"/>
          <p:nvPr/>
        </p:nvSpPr>
        <p:spPr>
          <a:xfrm>
            <a:off x="1356238" y="864007"/>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6127150" y="3873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7988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56812" y="3251202"/>
            <a:ext cx="4943989" cy="3633127"/>
          </a:xfrm>
        </p:spPr>
        <p:txBody>
          <a:bodyPr anchor="b">
            <a:normAutofit/>
          </a:bodyPr>
          <a:lstStyle>
            <a:lvl1pPr algn="l">
              <a:defRPr sz="36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456812" y="6908800"/>
            <a:ext cx="4943989" cy="972829"/>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4" y="654754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6644118"/>
            <a:ext cx="438734" cy="486833"/>
          </a:xfrm>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933082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1641093" y="812800"/>
            <a:ext cx="4582190" cy="3860800"/>
          </a:xfrm>
        </p:spPr>
        <p:txBody>
          <a:bodyPr anchor="ctr">
            <a:normAutofit/>
          </a:bodyPr>
          <a:lstStyle>
            <a:lvl1pPr algn="l">
              <a:defRPr sz="36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456811" y="5791200"/>
            <a:ext cx="5016219" cy="11176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456811" y="6908800"/>
            <a:ext cx="5016219" cy="972829"/>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44" y="654754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6644118"/>
            <a:ext cx="438734" cy="486833"/>
          </a:xfrm>
        </p:spPr>
        <p:txBody>
          <a:bodyPr/>
          <a:lstStyle/>
          <a:p>
            <a:fld id="{A10A834F-7778-43EC-9658-D5288900F69A}" type="slidenum">
              <a:rPr kumimoji="1" lang="ja-JP" altLang="en-US" smtClean="0"/>
              <a:pPr/>
              <a:t>‹#›</a:t>
            </a:fld>
            <a:endParaRPr kumimoji="1" lang="ja-JP" altLang="en-US"/>
          </a:p>
        </p:txBody>
      </p:sp>
      <p:sp>
        <p:nvSpPr>
          <p:cNvPr id="11" name="TextBox 10"/>
          <p:cNvSpPr txBox="1"/>
          <p:nvPr/>
        </p:nvSpPr>
        <p:spPr>
          <a:xfrm>
            <a:off x="1356238" y="864007"/>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2" name="TextBox 11"/>
          <p:cNvSpPr txBox="1"/>
          <p:nvPr/>
        </p:nvSpPr>
        <p:spPr>
          <a:xfrm>
            <a:off x="6127150" y="3873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440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56812" y="836543"/>
            <a:ext cx="4943988" cy="3840027"/>
          </a:xfrm>
        </p:spPr>
        <p:txBody>
          <a:bodyPr anchor="ctr">
            <a:normAutofit/>
          </a:bodyPr>
          <a:lstStyle>
            <a:lvl1pPr algn="l">
              <a:defRPr sz="36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456812" y="5791200"/>
            <a:ext cx="4943989" cy="11176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456812" y="6908800"/>
            <a:ext cx="4943989" cy="972829"/>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654754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6644118"/>
            <a:ext cx="438734" cy="486833"/>
          </a:xfrm>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3355147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963061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8901" y="836542"/>
            <a:ext cx="1242099" cy="7045089"/>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56812" y="836542"/>
            <a:ext cx="3537261" cy="70450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52720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58901" y="832147"/>
            <a:ext cx="4941899" cy="1707853"/>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456812" y="2844800"/>
            <a:ext cx="4943989" cy="50368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3308057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6812" y="2766083"/>
            <a:ext cx="4943989" cy="1958400"/>
          </a:xfrm>
        </p:spPr>
        <p:txBody>
          <a:bodyPr anchor="b"/>
          <a:lstStyle>
            <a:lvl1pPr algn="l">
              <a:defRPr sz="3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6812" y="4775200"/>
            <a:ext cx="4943989" cy="11472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4" y="422203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325521"/>
            <a:ext cx="438734" cy="486833"/>
          </a:xfrm>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392316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56813" y="2848942"/>
            <a:ext cx="2398148" cy="502319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002981" y="2848942"/>
            <a:ext cx="2397820" cy="502319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383421" y="1050378"/>
            <a:ext cx="438734" cy="486833"/>
          </a:xfrm>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2737771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699014" y="2968835"/>
            <a:ext cx="2155947"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1456811" y="3737185"/>
            <a:ext cx="2398149" cy="41409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242116" y="2964531"/>
            <a:ext cx="2154929"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000286" y="3732881"/>
            <a:ext cx="2396760" cy="41409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383421" y="1050378"/>
            <a:ext cx="438734" cy="486833"/>
          </a:xfrm>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343685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458900" y="832147"/>
            <a:ext cx="4941900" cy="1707853"/>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2634362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2007333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56811" y="594784"/>
            <a:ext cx="1972188" cy="1301749"/>
          </a:xfrm>
        </p:spPr>
        <p:txBody>
          <a:bodyPr anchor="b"/>
          <a:lstStyle>
            <a:lvl1pPr algn="l">
              <a:defRPr sz="1500" b="0"/>
            </a:lvl1pPr>
          </a:lstStyle>
          <a:p>
            <a:r>
              <a:rPr lang="ja-JP" altLang="en-US"/>
              <a:t>マスター タイトルの書式設定</a:t>
            </a:r>
            <a:endParaRPr lang="en-US" dirty="0"/>
          </a:p>
        </p:txBody>
      </p:sp>
      <p:sp>
        <p:nvSpPr>
          <p:cNvPr id="3" name="Content Placeholder 2"/>
          <p:cNvSpPr>
            <a:spLocks noGrp="1"/>
          </p:cNvSpPr>
          <p:nvPr>
            <p:ph idx="1"/>
          </p:nvPr>
        </p:nvSpPr>
        <p:spPr>
          <a:xfrm>
            <a:off x="3557620" y="594786"/>
            <a:ext cx="2843180" cy="7219951"/>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56811" y="2131484"/>
            <a:ext cx="1972188" cy="568324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633891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56812" y="6400800"/>
            <a:ext cx="4943989" cy="755651"/>
          </a:xfrm>
        </p:spPr>
        <p:txBody>
          <a:bodyPr anchor="b">
            <a:normAutofit/>
          </a:bodyPr>
          <a:lstStyle>
            <a:lvl1pPr algn="l">
              <a:defRPr sz="18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456812" y="846620"/>
            <a:ext cx="4943989" cy="513996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56812" y="7156451"/>
            <a:ext cx="4943989" cy="658283"/>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7E5BDA-C08D-4BF9-97D4-8534B03B7896}" type="datetimeFigureOut">
              <a:rPr kumimoji="1" lang="ja-JP" altLang="en-US" smtClean="0"/>
              <a:pPr/>
              <a:t>2018/2/13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654754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6644118"/>
            <a:ext cx="438734" cy="486833"/>
          </a:xfrm>
        </p:spPr>
        <p:txBody>
          <a:body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1991631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6" name="Group 35"/>
          <p:cNvGrpSpPr/>
          <p:nvPr/>
        </p:nvGrpSpPr>
        <p:grpSpPr>
          <a:xfrm>
            <a:off x="1" y="304800"/>
            <a:ext cx="1485900" cy="8851504"/>
            <a:chOff x="2487613" y="285750"/>
            <a:chExt cx="2428875" cy="5654676"/>
          </a:xfrm>
          <a:solidFill>
            <a:schemeClr val="accent1">
              <a:lumMod val="75000"/>
              <a:alpha val="40000"/>
            </a:schemeClr>
          </a:solidFill>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49" name="Group 48"/>
          <p:cNvGrpSpPr/>
          <p:nvPr/>
        </p:nvGrpSpPr>
        <p:grpSpPr>
          <a:xfrm>
            <a:off x="15316" y="-424"/>
            <a:ext cx="1464204" cy="9138095"/>
            <a:chOff x="6627813" y="195220"/>
            <a:chExt cx="1952625" cy="5678531"/>
          </a:xfrm>
          <a:solidFill>
            <a:schemeClr val="accent1"/>
          </a:solidFill>
        </p:grpSpPr>
        <p:sp>
          <p:nvSpPr>
            <p:cNvPr id="50" name="Freeform 27"/>
            <p:cNvSpPr/>
            <p:nvPr/>
          </p:nvSpPr>
          <p:spPr bwMode="auto">
            <a:xfrm>
              <a:off x="6627813" y="19522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62" name="Rectangle 61"/>
          <p:cNvSpPr/>
          <p:nvPr/>
        </p:nvSpPr>
        <p:spPr>
          <a:xfrm>
            <a:off x="0" y="0"/>
            <a:ext cx="137160" cy="9144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458900" y="832147"/>
            <a:ext cx="4941900" cy="1707853"/>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56812" y="2844800"/>
            <a:ext cx="4943989" cy="51816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29300" y="8180120"/>
            <a:ext cx="574785" cy="493561"/>
          </a:xfrm>
          <a:prstGeom prst="rect">
            <a:avLst/>
          </a:prstGeom>
        </p:spPr>
        <p:txBody>
          <a:bodyPr vert="horz" lIns="91440" tIns="45720" rIns="91440" bIns="45720" rtlCol="0" anchor="ctr"/>
          <a:lstStyle>
            <a:lvl1pPr algn="r">
              <a:defRPr sz="675">
                <a:solidFill>
                  <a:schemeClr val="tx1">
                    <a:tint val="75000"/>
                  </a:schemeClr>
                </a:solidFill>
              </a:defRPr>
            </a:lvl1pPr>
          </a:lstStyle>
          <a:p>
            <a:fld id="{3E7E5BDA-C08D-4BF9-97D4-8534B03B7896}" type="datetimeFigureOut">
              <a:rPr kumimoji="1" lang="ja-JP" altLang="en-US" smtClean="0"/>
              <a:pPr/>
              <a:t>2018/2/13</a:t>
            </a:fld>
            <a:endParaRPr kumimoji="1" lang="ja-JP" altLang="en-US"/>
          </a:p>
        </p:txBody>
      </p:sp>
      <p:sp>
        <p:nvSpPr>
          <p:cNvPr id="5" name="Footer Placeholder 4"/>
          <p:cNvSpPr>
            <a:spLocks noGrp="1"/>
          </p:cNvSpPr>
          <p:nvPr>
            <p:ph type="ftr" sz="quarter" idx="3"/>
          </p:nvPr>
        </p:nvSpPr>
        <p:spPr>
          <a:xfrm>
            <a:off x="1456811" y="8181080"/>
            <a:ext cx="4287366" cy="48683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383421" y="1050378"/>
            <a:ext cx="438734" cy="486833"/>
          </a:xfrm>
          <a:prstGeom prst="rect">
            <a:avLst/>
          </a:prstGeom>
        </p:spPr>
        <p:txBody>
          <a:bodyPr vert="horz" lIns="91440" tIns="45720" rIns="91440" bIns="45720" rtlCol="0" anchor="ctr"/>
          <a:lstStyle>
            <a:lvl1pPr algn="r">
              <a:defRPr sz="1500">
                <a:solidFill>
                  <a:srgbClr val="FEFFFF"/>
                </a:solidFill>
              </a:defRPr>
            </a:lvl1pPr>
          </a:lstStyle>
          <a:p>
            <a:fld id="{A10A834F-7778-43EC-9658-D5288900F69A}" type="slidenum">
              <a:rPr kumimoji="1" lang="ja-JP" altLang="en-US" smtClean="0"/>
              <a:pPr/>
              <a:t>‹#›</a:t>
            </a:fld>
            <a:endParaRPr kumimoji="1" lang="ja-JP" altLang="en-US"/>
          </a:p>
        </p:txBody>
      </p:sp>
    </p:spTree>
    <p:extLst>
      <p:ext uri="{BB962C8B-B14F-4D97-AF65-F5344CB8AC3E}">
        <p14:creationId xmlns:p14="http://schemas.microsoft.com/office/powerpoint/2010/main" val="3480778581"/>
      </p:ext>
    </p:extLst>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 id="2147483988" r:id="rId12"/>
    <p:sldLayoutId id="2147483989" r:id="rId13"/>
    <p:sldLayoutId id="2147483990" r:id="rId14"/>
    <p:sldLayoutId id="2147483991" r:id="rId15"/>
    <p:sldLayoutId id="2147483992" r:id="rId16"/>
  </p:sldLayoutIdLst>
  <p:txStyles>
    <p:titleStyle>
      <a:lvl1pPr algn="l" defTabSz="342900" rtl="0" eaLnBrk="1" latinLnBrk="0" hangingPunct="1">
        <a:spcBef>
          <a:spcPct val="0"/>
        </a:spcBef>
        <a:buNone/>
        <a:defRPr kumimoji="1" sz="27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4705" y="3236290"/>
            <a:ext cx="5811248" cy="1990424"/>
          </a:xfrm>
        </p:spPr>
        <p:txBody>
          <a:bodyPr anchor="t">
            <a:noAutofit/>
          </a:bodyPr>
          <a:lstStyle/>
          <a:p>
            <a:pPr>
              <a:lnSpc>
                <a:spcPct val="150000"/>
              </a:lnSpc>
            </a:pPr>
            <a:r>
              <a:rPr lang="ja-JP" altLang="en-US" sz="1050" dirty="0">
                <a:solidFill>
                  <a:schemeClr val="tx1"/>
                </a:solidFill>
                <a:latin typeface="+mn-ea"/>
                <a:ea typeface="+mn-ea"/>
              </a:rPr>
              <a:t>　わが国では、成人の</a:t>
            </a:r>
            <a:r>
              <a:rPr lang="en-US" altLang="ja-JP" sz="1050" dirty="0">
                <a:solidFill>
                  <a:schemeClr val="tx1"/>
                </a:solidFill>
                <a:latin typeface="+mn-ea"/>
                <a:ea typeface="+mn-ea"/>
              </a:rPr>
              <a:t>4.4</a:t>
            </a:r>
            <a:r>
              <a:rPr lang="ja-JP" altLang="en-US" sz="1050" dirty="0">
                <a:solidFill>
                  <a:schemeClr val="tx1"/>
                </a:solidFill>
                <a:latin typeface="+mn-ea"/>
                <a:ea typeface="+mn-ea"/>
              </a:rPr>
              <a:t>人に</a:t>
            </a:r>
            <a:r>
              <a:rPr lang="en-US" altLang="ja-JP" sz="1050" dirty="0">
                <a:solidFill>
                  <a:schemeClr val="tx1"/>
                </a:solidFill>
                <a:latin typeface="+mn-ea"/>
                <a:ea typeface="+mn-ea"/>
              </a:rPr>
              <a:t>1</a:t>
            </a:r>
            <a:r>
              <a:rPr lang="ja-JP" altLang="en-US" sz="1050" dirty="0">
                <a:solidFill>
                  <a:schemeClr val="tx1"/>
                </a:solidFill>
                <a:latin typeface="+mn-ea"/>
                <a:ea typeface="+mn-ea"/>
              </a:rPr>
              <a:t>人が慢性的な痛みを持っておりますが、治療が難しく、患者の満足度が低いため通院を中断し、痛みを抱えながら生活している人が多いのが現状です。「名古屋市立大学」及び「三重大学・鈴鹿医療科学大学」はこうした</a:t>
            </a:r>
            <a:r>
              <a:rPr lang="ja-JP" altLang="en-US" sz="1050" dirty="0">
                <a:solidFill>
                  <a:schemeClr val="tx1"/>
                </a:solidFill>
                <a:latin typeface="+mn-ea"/>
              </a:rPr>
              <a:t>慢性疼痛に対応できる人材を幅広く育成することを目的に事業を開始し、</a:t>
            </a:r>
            <a:r>
              <a:rPr lang="ja-JP" altLang="en-US" sz="1050" dirty="0">
                <a:solidFill>
                  <a:schemeClr val="tx1"/>
                </a:solidFill>
                <a:latin typeface="+mn-ea"/>
                <a:ea typeface="+mn-ea"/>
              </a:rPr>
              <a:t>平成</a:t>
            </a:r>
            <a:r>
              <a:rPr lang="en-US" altLang="ja-JP" sz="1050" dirty="0">
                <a:solidFill>
                  <a:schemeClr val="tx1"/>
                </a:solidFill>
                <a:latin typeface="+mn-ea"/>
                <a:ea typeface="+mn-ea"/>
              </a:rPr>
              <a:t>28</a:t>
            </a:r>
            <a:r>
              <a:rPr lang="ja-JP" altLang="en-US" sz="1050" dirty="0">
                <a:solidFill>
                  <a:schemeClr val="tx1"/>
                </a:solidFill>
                <a:latin typeface="+mn-ea"/>
                <a:ea typeface="+mn-ea"/>
              </a:rPr>
              <a:t>年度には</a:t>
            </a:r>
            <a:r>
              <a:rPr kumimoji="1" lang="ja-JP" altLang="en-US" sz="1050" dirty="0">
                <a:solidFill>
                  <a:schemeClr val="tx1"/>
                </a:solidFill>
                <a:latin typeface="+mn-ea"/>
                <a:ea typeface="+mn-ea"/>
              </a:rPr>
              <a:t>文部科学省の「</a:t>
            </a:r>
            <a:r>
              <a:rPr lang="ja-JP" altLang="ja-JP" sz="1050" dirty="0">
                <a:solidFill>
                  <a:schemeClr val="tx1"/>
                </a:solidFill>
                <a:latin typeface="+mn-ea"/>
                <a:ea typeface="+mn-ea"/>
              </a:rPr>
              <a:t>課題解決</a:t>
            </a:r>
            <a:r>
              <a:rPr lang="ja-JP" altLang="en-US" sz="1050" dirty="0">
                <a:solidFill>
                  <a:schemeClr val="tx1"/>
                </a:solidFill>
                <a:latin typeface="+mn-ea"/>
                <a:ea typeface="+mn-ea"/>
              </a:rPr>
              <a:t>型</a:t>
            </a:r>
            <a:r>
              <a:rPr lang="ja-JP" altLang="ja-JP" sz="1050" dirty="0">
                <a:solidFill>
                  <a:schemeClr val="tx1"/>
                </a:solidFill>
                <a:latin typeface="+mn-ea"/>
                <a:ea typeface="+mn-ea"/>
              </a:rPr>
              <a:t>高度医療</a:t>
            </a:r>
            <a:r>
              <a:rPr lang="ja-JP" altLang="en-US" sz="1050" dirty="0">
                <a:solidFill>
                  <a:schemeClr val="tx1"/>
                </a:solidFill>
                <a:latin typeface="+mn-ea"/>
                <a:ea typeface="+mn-ea"/>
              </a:rPr>
              <a:t>人材</a:t>
            </a:r>
            <a:r>
              <a:rPr lang="ja-JP" altLang="ja-JP" sz="1050" dirty="0">
                <a:solidFill>
                  <a:schemeClr val="tx1"/>
                </a:solidFill>
                <a:latin typeface="+mn-ea"/>
                <a:ea typeface="+mn-ea"/>
              </a:rPr>
              <a:t>養成</a:t>
            </a:r>
            <a:r>
              <a:rPr lang="ja-JP" altLang="en-US" sz="1050" dirty="0">
                <a:solidFill>
                  <a:schemeClr val="tx1"/>
                </a:solidFill>
                <a:latin typeface="+mn-ea"/>
                <a:ea typeface="+mn-ea"/>
              </a:rPr>
              <a:t>プログラム」にそれぞれ採択されました。　　　　　　　　　　　　　　　　　　　　　　　　　　　　　　　　　　　　　　　　　　　　　　　　　　　　　　　　</a:t>
            </a:r>
            <a:r>
              <a:rPr lang="en-US" altLang="ja-JP" sz="1050" dirty="0">
                <a:solidFill>
                  <a:schemeClr val="tx1"/>
                </a:solidFill>
                <a:latin typeface="+mn-ea"/>
                <a:ea typeface="+mn-ea"/>
              </a:rPr>
              <a:t/>
            </a:r>
            <a:br>
              <a:rPr lang="en-US" altLang="ja-JP" sz="1050" dirty="0">
                <a:solidFill>
                  <a:schemeClr val="tx1"/>
                </a:solidFill>
                <a:latin typeface="+mn-ea"/>
                <a:ea typeface="+mn-ea"/>
              </a:rPr>
            </a:br>
            <a:r>
              <a:rPr lang="ja-JP" altLang="en-US" sz="1050" dirty="0">
                <a:solidFill>
                  <a:schemeClr val="tx1"/>
                </a:solidFill>
                <a:latin typeface="+mn-ea"/>
                <a:ea typeface="+mn-ea"/>
              </a:rPr>
              <a:t>　採択から</a:t>
            </a:r>
            <a:r>
              <a:rPr lang="en-US" altLang="ja-JP" sz="1050" dirty="0">
                <a:solidFill>
                  <a:schemeClr val="tx1"/>
                </a:solidFill>
                <a:latin typeface="+mn-ea"/>
                <a:ea typeface="+mn-ea"/>
              </a:rPr>
              <a:t>2</a:t>
            </a:r>
            <a:r>
              <a:rPr lang="ja-JP" altLang="en-US" sz="1050" dirty="0">
                <a:solidFill>
                  <a:schemeClr val="tx1"/>
                </a:solidFill>
                <a:latin typeface="+mn-ea"/>
                <a:ea typeface="+mn-ea"/>
              </a:rPr>
              <a:t>年度を経たこの度、より一層の事業発展を目指し、各大学の取り組みを共有する機会として、本シンポジウムを開催致します。更には他の採択事業のメンバーである福井聖教授にもご講演いただき、より深く、幅広い知見の共有の場となることを目指しております。</a:t>
            </a:r>
            <a:endParaRPr kumimoji="1" lang="ja-JP" altLang="en-US" sz="1050" dirty="0">
              <a:solidFill>
                <a:schemeClr val="tx1"/>
              </a:solidFill>
              <a:latin typeface="+mn-ea"/>
              <a:ea typeface="+mn-ea"/>
            </a:endParaRPr>
          </a:p>
        </p:txBody>
      </p:sp>
      <p:sp>
        <p:nvSpPr>
          <p:cNvPr id="4" name="テキスト ボックス 3"/>
          <p:cNvSpPr txBox="1"/>
          <p:nvPr/>
        </p:nvSpPr>
        <p:spPr>
          <a:xfrm>
            <a:off x="180287" y="0"/>
            <a:ext cx="6522184" cy="923330"/>
          </a:xfrm>
          <a:prstGeom prst="rect">
            <a:avLst/>
          </a:prstGeom>
          <a:solidFill>
            <a:schemeClr val="accent2">
              <a:lumMod val="40000"/>
              <a:lumOff val="6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nchor="ctr">
            <a:spAutoFit/>
          </a:bodyPr>
          <a:lstStyle/>
          <a:p>
            <a:pPr algn="ctr"/>
            <a:r>
              <a:rPr lang="ja-JP" altLang="en-US" dirty="0">
                <a:latin typeface="+mn-ea"/>
              </a:rPr>
              <a:t>文部科学省　大学改革推進事業</a:t>
            </a:r>
            <a:endParaRPr lang="en-US" altLang="ja-JP" dirty="0">
              <a:latin typeface="+mn-ea"/>
            </a:endParaRPr>
          </a:p>
          <a:p>
            <a:pPr algn="ctr"/>
            <a:r>
              <a:rPr lang="ja-JP" altLang="en-US" dirty="0">
                <a:latin typeface="+mn-ea"/>
              </a:rPr>
              <a:t>「課題解決型高度医療人材養成ﾌﾟﾛｸﾞﾗﾑ」</a:t>
            </a:r>
            <a:endParaRPr lang="en-US" altLang="ja-JP" dirty="0">
              <a:latin typeface="+mn-ea"/>
            </a:endParaRPr>
          </a:p>
          <a:p>
            <a:pPr algn="ctr"/>
            <a:r>
              <a:rPr lang="ja-JP" altLang="en-US" dirty="0">
                <a:latin typeface="+mn-ea"/>
              </a:rPr>
              <a:t>～慢性の痛みに関する領域～</a:t>
            </a:r>
            <a:endParaRPr kumimoji="1" lang="ja-JP" altLang="en-US" dirty="0">
              <a:latin typeface="+mn-ea"/>
            </a:endParaRPr>
          </a:p>
        </p:txBody>
      </p:sp>
      <p:sp>
        <p:nvSpPr>
          <p:cNvPr id="5" name="テキスト ボックス 4"/>
          <p:cNvSpPr txBox="1"/>
          <p:nvPr/>
        </p:nvSpPr>
        <p:spPr>
          <a:xfrm>
            <a:off x="215725" y="1116053"/>
            <a:ext cx="6480720" cy="707886"/>
          </a:xfrm>
          <a:prstGeom prst="rect">
            <a:avLst/>
          </a:prstGeom>
          <a:noFill/>
          <a:ln>
            <a:noFill/>
          </a:ln>
        </p:spPr>
        <p:style>
          <a:lnRef idx="0">
            <a:scrgbClr r="0" g="0" b="0"/>
          </a:lnRef>
          <a:fillRef idx="1001">
            <a:schemeClr val="lt1"/>
          </a:fillRef>
          <a:effectRef idx="0">
            <a:scrgbClr r="0" g="0" b="0"/>
          </a:effectRef>
          <a:fontRef idx="major"/>
        </p:style>
        <p:txBody>
          <a:bodyPr wrap="square" rtlCol="0">
            <a:spAutoFit/>
          </a:bodyPr>
          <a:lstStyle/>
          <a:p>
            <a:pPr algn="ctr"/>
            <a:r>
              <a:rPr lang="ja-JP" altLang="en-US" sz="4000" b="1" dirty="0">
                <a:ln w="1905">
                  <a:noFill/>
                </a:ln>
                <a:solidFill>
                  <a:schemeClr val="accent4">
                    <a:lumMod val="50000"/>
                  </a:schemeClr>
                </a:solidFill>
                <a:latin typeface="+mn-ea"/>
                <a:ea typeface="+mn-ea"/>
              </a:rPr>
              <a:t>三大学合同シンポジウム</a:t>
            </a:r>
            <a:endParaRPr lang="en-US" altLang="ja-JP" sz="4000" b="1" dirty="0">
              <a:ln w="1905">
                <a:noFill/>
              </a:ln>
              <a:solidFill>
                <a:schemeClr val="accent4">
                  <a:lumMod val="50000"/>
                </a:schemeClr>
              </a:solidFill>
              <a:latin typeface="+mn-ea"/>
              <a:ea typeface="+mn-ea"/>
            </a:endParaRPr>
          </a:p>
        </p:txBody>
      </p:sp>
      <p:sp>
        <p:nvSpPr>
          <p:cNvPr id="7" name="テキスト ボックス 6"/>
          <p:cNvSpPr txBox="1"/>
          <p:nvPr/>
        </p:nvSpPr>
        <p:spPr>
          <a:xfrm>
            <a:off x="2420888" y="3635896"/>
            <a:ext cx="461665" cy="92398"/>
          </a:xfrm>
          <a:prstGeom prst="rect">
            <a:avLst/>
          </a:prstGeom>
          <a:noFill/>
        </p:spPr>
        <p:txBody>
          <a:bodyPr vert="eaVert" wrap="none" rtlCol="0">
            <a:spAutoFit/>
          </a:bodyPr>
          <a:lstStyle/>
          <a:p>
            <a:endParaRPr kumimoji="1" lang="ja-JP" altLang="en-US" dirty="0">
              <a:latin typeface="+mn-ea"/>
            </a:endParaRPr>
          </a:p>
        </p:txBody>
      </p:sp>
      <p:sp>
        <p:nvSpPr>
          <p:cNvPr id="10" name="テキスト ボックス 9">
            <a:extLst>
              <a:ext uri="{FF2B5EF4-FFF2-40B4-BE49-F238E27FC236}">
                <a16:creationId xmlns:a16="http://schemas.microsoft.com/office/drawing/2014/main" xmlns="" id="{5CCF75F1-99A9-43D3-AB2B-E93B87E950D8}"/>
              </a:ext>
            </a:extLst>
          </p:cNvPr>
          <p:cNvSpPr txBox="1"/>
          <p:nvPr/>
        </p:nvSpPr>
        <p:spPr>
          <a:xfrm>
            <a:off x="635496" y="1979712"/>
            <a:ext cx="2937520" cy="1200329"/>
          </a:xfrm>
          <a:prstGeom prst="rect">
            <a:avLst/>
          </a:prstGeom>
          <a:noFill/>
          <a:effectLst/>
        </p:spPr>
        <p:style>
          <a:lnRef idx="0">
            <a:scrgbClr r="0" g="0" b="0"/>
          </a:lnRef>
          <a:fillRef idx="1001">
            <a:schemeClr val="lt1"/>
          </a:fillRef>
          <a:effectRef idx="0">
            <a:scrgbClr r="0" g="0" b="0"/>
          </a:effectRef>
          <a:fontRef idx="major"/>
        </p:style>
        <p:txBody>
          <a:bodyPr wrap="square" rtlCol="0" anchor="ctr">
            <a:spAutoFit/>
          </a:bodyPr>
          <a:lstStyle/>
          <a:p>
            <a:r>
              <a:rPr kumimoji="1" lang="ja-JP" altLang="en-US" sz="2400" b="1" dirty="0">
                <a:ln w="1905"/>
                <a:solidFill>
                  <a:schemeClr val="accent4">
                    <a:lumMod val="75000"/>
                  </a:schemeClr>
                </a:solidFill>
                <a:latin typeface="+mn-ea"/>
                <a:ea typeface="+mn-ea"/>
              </a:rPr>
              <a:t>名古屋市立大学</a:t>
            </a:r>
            <a:endParaRPr kumimoji="1" lang="en-US" altLang="ja-JP" sz="2400" b="1" dirty="0">
              <a:ln w="1905"/>
              <a:solidFill>
                <a:schemeClr val="accent4">
                  <a:lumMod val="75000"/>
                </a:schemeClr>
              </a:solidFill>
              <a:latin typeface="+mn-ea"/>
              <a:ea typeface="+mn-ea"/>
            </a:endParaRPr>
          </a:p>
          <a:p>
            <a:r>
              <a:rPr kumimoji="1" lang="ja-JP" altLang="en-US" sz="2400" b="1" dirty="0">
                <a:ln w="1905"/>
                <a:solidFill>
                  <a:schemeClr val="accent4">
                    <a:lumMod val="75000"/>
                  </a:schemeClr>
                </a:solidFill>
                <a:latin typeface="+mn-ea"/>
                <a:ea typeface="+mn-ea"/>
              </a:rPr>
              <a:t>三重大学</a:t>
            </a:r>
            <a:endParaRPr kumimoji="1" lang="en-US" altLang="ja-JP" sz="2400" b="1" dirty="0">
              <a:ln w="1905"/>
              <a:solidFill>
                <a:schemeClr val="accent4">
                  <a:lumMod val="75000"/>
                </a:schemeClr>
              </a:solidFill>
              <a:latin typeface="+mn-ea"/>
              <a:ea typeface="+mn-ea"/>
            </a:endParaRPr>
          </a:p>
          <a:p>
            <a:r>
              <a:rPr kumimoji="1" lang="ja-JP" altLang="en-US" sz="2400" b="1" dirty="0">
                <a:ln w="1905"/>
                <a:solidFill>
                  <a:schemeClr val="accent4">
                    <a:lumMod val="75000"/>
                  </a:schemeClr>
                </a:solidFill>
                <a:latin typeface="+mn-ea"/>
                <a:ea typeface="+mn-ea"/>
              </a:rPr>
              <a:t>鈴鹿医療科学大学</a:t>
            </a:r>
          </a:p>
        </p:txBody>
      </p:sp>
      <p:sp>
        <p:nvSpPr>
          <p:cNvPr id="14" name="テキスト ボックス 13">
            <a:extLst>
              <a:ext uri="{FF2B5EF4-FFF2-40B4-BE49-F238E27FC236}">
                <a16:creationId xmlns:a16="http://schemas.microsoft.com/office/drawing/2014/main" xmlns="" id="{1F456D31-0E82-4DBA-A7C1-5955AAA817EF}"/>
              </a:ext>
            </a:extLst>
          </p:cNvPr>
          <p:cNvSpPr txBox="1"/>
          <p:nvPr/>
        </p:nvSpPr>
        <p:spPr>
          <a:xfrm>
            <a:off x="836712" y="5372981"/>
            <a:ext cx="693812" cy="369332"/>
          </a:xfrm>
          <a:prstGeom prst="rect">
            <a:avLst/>
          </a:prstGeom>
          <a:solidFill>
            <a:schemeClr val="accent2">
              <a:lumMod val="40000"/>
              <a:lumOff val="6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kumimoji="1" lang="ja-JP" altLang="en-US" dirty="0">
                <a:latin typeface="+mn-ea"/>
              </a:rPr>
              <a:t>会場</a:t>
            </a:r>
          </a:p>
        </p:txBody>
      </p:sp>
      <p:pic>
        <p:nvPicPr>
          <p:cNvPr id="15" name="図 14">
            <a:extLst>
              <a:ext uri="{FF2B5EF4-FFF2-40B4-BE49-F238E27FC236}">
                <a16:creationId xmlns:a16="http://schemas.microsoft.com/office/drawing/2014/main" xmlns="" id="{97A9B927-071D-4596-B42A-969AD5947D6F}"/>
              </a:ext>
            </a:extLst>
          </p:cNvPr>
          <p:cNvPicPr>
            <a:picLocks noChangeAspect="1"/>
          </p:cNvPicPr>
          <p:nvPr/>
        </p:nvPicPr>
        <p:blipFill>
          <a:blip r:embed="rId3"/>
          <a:stretch>
            <a:fillRect/>
          </a:stretch>
        </p:blipFill>
        <p:spPr>
          <a:xfrm>
            <a:off x="3861048" y="5282963"/>
            <a:ext cx="2937520" cy="2122680"/>
          </a:xfrm>
          <a:prstGeom prst="rect">
            <a:avLst/>
          </a:prstGeom>
        </p:spPr>
      </p:pic>
      <p:sp>
        <p:nvSpPr>
          <p:cNvPr id="16" name="テキスト ボックス 15">
            <a:extLst>
              <a:ext uri="{FF2B5EF4-FFF2-40B4-BE49-F238E27FC236}">
                <a16:creationId xmlns:a16="http://schemas.microsoft.com/office/drawing/2014/main" xmlns="" id="{531E5C77-91E2-4C13-A5A7-DB3A6D43CA13}"/>
              </a:ext>
            </a:extLst>
          </p:cNvPr>
          <p:cNvSpPr txBox="1"/>
          <p:nvPr/>
        </p:nvSpPr>
        <p:spPr>
          <a:xfrm>
            <a:off x="1458517" y="5363584"/>
            <a:ext cx="2435642" cy="415498"/>
          </a:xfrm>
          <a:prstGeom prst="rect">
            <a:avLst/>
          </a:prstGeom>
          <a:noFill/>
        </p:spPr>
        <p:txBody>
          <a:bodyPr wrap="square" rtlCol="0">
            <a:spAutoFit/>
          </a:bodyPr>
          <a:lstStyle/>
          <a:p>
            <a:r>
              <a:rPr kumimoji="1" lang="ja-JP" altLang="en-US" sz="1050" dirty="0">
                <a:latin typeface="+mn-ea"/>
              </a:rPr>
              <a:t>名古屋市立大学　桜山キャンパス</a:t>
            </a:r>
            <a:endParaRPr kumimoji="1" lang="en-US" altLang="ja-JP" sz="1050" dirty="0">
              <a:latin typeface="+mn-ea"/>
            </a:endParaRPr>
          </a:p>
          <a:p>
            <a:r>
              <a:rPr kumimoji="1" lang="ja-JP" altLang="en-US" sz="1050" dirty="0">
                <a:latin typeface="+mn-ea"/>
              </a:rPr>
              <a:t>医学研究棟</a:t>
            </a:r>
            <a:r>
              <a:rPr kumimoji="1" lang="en-US" altLang="ja-JP" sz="1050" dirty="0">
                <a:latin typeface="+mn-ea"/>
              </a:rPr>
              <a:t>11</a:t>
            </a:r>
            <a:r>
              <a:rPr kumimoji="1" lang="ja-JP" altLang="en-US" sz="1050" dirty="0">
                <a:latin typeface="+mn-ea"/>
              </a:rPr>
              <a:t>階　講義室Ａ</a:t>
            </a:r>
          </a:p>
        </p:txBody>
      </p:sp>
      <p:sp>
        <p:nvSpPr>
          <p:cNvPr id="17" name="テキスト ボックス 16">
            <a:extLst>
              <a:ext uri="{FF2B5EF4-FFF2-40B4-BE49-F238E27FC236}">
                <a16:creationId xmlns:a16="http://schemas.microsoft.com/office/drawing/2014/main" xmlns="" id="{97E17B45-1DF6-4B63-A0A6-873461F5F5B6}"/>
              </a:ext>
            </a:extLst>
          </p:cNvPr>
          <p:cNvSpPr txBox="1"/>
          <p:nvPr/>
        </p:nvSpPr>
        <p:spPr>
          <a:xfrm>
            <a:off x="1183618" y="6114077"/>
            <a:ext cx="1008112" cy="369332"/>
          </a:xfrm>
          <a:prstGeom prst="rect">
            <a:avLst/>
          </a:prstGeom>
          <a:solidFill>
            <a:schemeClr val="accent2">
              <a:lumMod val="40000"/>
              <a:lumOff val="6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kumimoji="1" lang="ja-JP" altLang="en-US" dirty="0">
                <a:latin typeface="+mn-ea"/>
              </a:rPr>
              <a:t>参加費</a:t>
            </a:r>
          </a:p>
        </p:txBody>
      </p:sp>
      <p:sp>
        <p:nvSpPr>
          <p:cNvPr id="18" name="テキスト ボックス 17">
            <a:extLst>
              <a:ext uri="{FF2B5EF4-FFF2-40B4-BE49-F238E27FC236}">
                <a16:creationId xmlns:a16="http://schemas.microsoft.com/office/drawing/2014/main" xmlns="" id="{66EFEA4E-FED3-49B0-AF8C-00398A5A731E}"/>
              </a:ext>
            </a:extLst>
          </p:cNvPr>
          <p:cNvSpPr txBox="1"/>
          <p:nvPr/>
        </p:nvSpPr>
        <p:spPr>
          <a:xfrm>
            <a:off x="2213687" y="6169276"/>
            <a:ext cx="1977326" cy="253916"/>
          </a:xfrm>
          <a:prstGeom prst="rect">
            <a:avLst/>
          </a:prstGeom>
          <a:noFill/>
        </p:spPr>
        <p:txBody>
          <a:bodyPr wrap="square" rtlCol="0">
            <a:spAutoFit/>
          </a:bodyPr>
          <a:lstStyle/>
          <a:p>
            <a:r>
              <a:rPr kumimoji="1" lang="ja-JP" altLang="en-US" sz="1050" dirty="0">
                <a:latin typeface="+mn-ea"/>
              </a:rPr>
              <a:t>無料（事前申込不要）</a:t>
            </a:r>
          </a:p>
        </p:txBody>
      </p:sp>
      <p:sp>
        <p:nvSpPr>
          <p:cNvPr id="19" name="テキスト ボックス 18">
            <a:extLst>
              <a:ext uri="{FF2B5EF4-FFF2-40B4-BE49-F238E27FC236}">
                <a16:creationId xmlns:a16="http://schemas.microsoft.com/office/drawing/2014/main" xmlns="" id="{43EA4B22-195D-4E51-BB90-0E0DAE8F7FD9}"/>
              </a:ext>
            </a:extLst>
          </p:cNvPr>
          <p:cNvSpPr txBox="1"/>
          <p:nvPr/>
        </p:nvSpPr>
        <p:spPr>
          <a:xfrm>
            <a:off x="836712" y="6794956"/>
            <a:ext cx="1525971" cy="369332"/>
          </a:xfrm>
          <a:prstGeom prst="rect">
            <a:avLst/>
          </a:prstGeom>
          <a:solidFill>
            <a:schemeClr val="accent2">
              <a:lumMod val="40000"/>
              <a:lumOff val="6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kumimoji="1" lang="ja-JP" altLang="en-US" dirty="0">
                <a:latin typeface="+mn-ea"/>
              </a:rPr>
              <a:t>プログラム</a:t>
            </a:r>
          </a:p>
        </p:txBody>
      </p:sp>
      <p:sp>
        <p:nvSpPr>
          <p:cNvPr id="21" name="サブタイトル 20">
            <a:extLst>
              <a:ext uri="{FF2B5EF4-FFF2-40B4-BE49-F238E27FC236}">
                <a16:creationId xmlns:a16="http://schemas.microsoft.com/office/drawing/2014/main" xmlns="" id="{85D32BC3-6DCC-4353-891E-6CD353FE4616}"/>
              </a:ext>
            </a:extLst>
          </p:cNvPr>
          <p:cNvSpPr>
            <a:spLocks noGrp="1"/>
          </p:cNvSpPr>
          <p:nvPr>
            <p:ph type="subTitle" idx="1"/>
          </p:nvPr>
        </p:nvSpPr>
        <p:spPr>
          <a:xfrm>
            <a:off x="764705" y="7160289"/>
            <a:ext cx="5937766" cy="1688907"/>
          </a:xfrm>
        </p:spPr>
        <p:txBody>
          <a:bodyPr>
            <a:normAutofit fontScale="92500" lnSpcReduction="10000"/>
          </a:bodyPr>
          <a:lstStyle/>
          <a:p>
            <a:r>
              <a:rPr lang="ja-JP" altLang="en-US" sz="1000" dirty="0">
                <a:latin typeface="+mn-ea"/>
              </a:rPr>
              <a:t>＜セッション１＞</a:t>
            </a:r>
            <a:r>
              <a:rPr lang="ja-JP" altLang="ja-JP" sz="1000" dirty="0">
                <a:latin typeface="+mn-ea"/>
              </a:rPr>
              <a:t>三重大学・鈴鹿医療科学大学合同</a:t>
            </a:r>
            <a:endParaRPr lang="en-US" altLang="ja-JP" sz="1000" dirty="0">
              <a:latin typeface="+mn-ea"/>
            </a:endParaRPr>
          </a:p>
          <a:p>
            <a:r>
              <a:rPr lang="ja-JP" altLang="en-US" sz="1000" dirty="0">
                <a:latin typeface="+mn-ea"/>
              </a:rPr>
              <a:t>　</a:t>
            </a:r>
            <a:r>
              <a:rPr lang="ja-JP" altLang="ja-JP" sz="1000" dirty="0">
                <a:latin typeface="+mn-ea"/>
              </a:rPr>
              <a:t>「地域総活躍社会のための慢性疼痛医療者育成事業」報告</a:t>
            </a:r>
            <a:endParaRPr lang="en-US" altLang="ja-JP" sz="1000" dirty="0">
              <a:latin typeface="+mn-ea"/>
            </a:endParaRPr>
          </a:p>
          <a:p>
            <a:r>
              <a:rPr lang="ja-JP" altLang="en-US" sz="1000" dirty="0">
                <a:latin typeface="+mn-ea"/>
              </a:rPr>
              <a:t>＜セッション２＞名古屋市立大学</a:t>
            </a:r>
            <a:endParaRPr lang="en-US" altLang="ja-JP" sz="1000" dirty="0">
              <a:latin typeface="+mn-ea"/>
            </a:endParaRPr>
          </a:p>
          <a:p>
            <a:r>
              <a:rPr lang="ja-JP" altLang="en-US" sz="1000" dirty="0">
                <a:latin typeface="+mn-ea"/>
              </a:rPr>
              <a:t>　「</a:t>
            </a:r>
            <a:r>
              <a:rPr lang="en-US" altLang="ja-JP" sz="1000" dirty="0">
                <a:latin typeface="+mn-ea"/>
              </a:rPr>
              <a:t>『</a:t>
            </a:r>
            <a:r>
              <a:rPr lang="ja-JP" altLang="en-US" sz="1000" dirty="0">
                <a:latin typeface="+mn-ea"/>
              </a:rPr>
              <a:t>慢性疼痛患者の生きる力を支える人材育成</a:t>
            </a:r>
            <a:r>
              <a:rPr lang="en-US" altLang="ja-JP" sz="1000" dirty="0">
                <a:latin typeface="+mn-ea"/>
              </a:rPr>
              <a:t>』</a:t>
            </a:r>
            <a:r>
              <a:rPr lang="ja-JP" altLang="en-US" sz="1000" dirty="0">
                <a:latin typeface="+mn-ea"/>
              </a:rPr>
              <a:t>プロジェクト」</a:t>
            </a:r>
            <a:r>
              <a:rPr lang="ja-JP" altLang="ja-JP" sz="1000" dirty="0">
                <a:latin typeface="+mn-ea"/>
              </a:rPr>
              <a:t>報告</a:t>
            </a:r>
            <a:endParaRPr lang="en-US" altLang="ja-JP" sz="1000" dirty="0">
              <a:latin typeface="+mn-ea"/>
            </a:endParaRPr>
          </a:p>
          <a:p>
            <a:r>
              <a:rPr lang="ja-JP" altLang="en-US" sz="1000" dirty="0">
                <a:latin typeface="+mn-ea"/>
              </a:rPr>
              <a:t>＜セッション３＞特別講演</a:t>
            </a:r>
            <a:endParaRPr lang="en-US" altLang="ja-JP" sz="1000" dirty="0">
              <a:latin typeface="+mn-ea"/>
            </a:endParaRPr>
          </a:p>
          <a:p>
            <a:r>
              <a:rPr lang="ja-JP" altLang="en-US" sz="1200" dirty="0">
                <a:latin typeface="+mn-ea"/>
              </a:rPr>
              <a:t>「</a:t>
            </a:r>
            <a:r>
              <a:rPr lang="ja-JP" altLang="ja-JP" sz="1200" dirty="0">
                <a:latin typeface="+mn-ea"/>
              </a:rPr>
              <a:t>慢性疼痛と社会、脳科学と行動変容、教育の必要性</a:t>
            </a:r>
            <a:r>
              <a:rPr lang="ja-JP" altLang="en-US" sz="1200" dirty="0">
                <a:latin typeface="+mn-ea"/>
              </a:rPr>
              <a:t>」</a:t>
            </a:r>
            <a:endParaRPr lang="en-US" altLang="ja-JP" sz="1200" dirty="0">
              <a:latin typeface="+mn-ea"/>
            </a:endParaRPr>
          </a:p>
          <a:p>
            <a:pPr algn="r"/>
            <a:r>
              <a:rPr lang="ja-JP" altLang="en-US" sz="1000" dirty="0">
                <a:latin typeface="+mn-ea"/>
              </a:rPr>
              <a:t>滋賀医科大学医学部附属病院ペインクリニック科　</a:t>
            </a:r>
            <a:r>
              <a:rPr lang="ja-JP" altLang="en-US" sz="1200" dirty="0">
                <a:latin typeface="+mn-ea"/>
              </a:rPr>
              <a:t>福井　聖</a:t>
            </a:r>
            <a:r>
              <a:rPr lang="ja-JP" altLang="en-US" sz="1000" dirty="0">
                <a:latin typeface="+mn-ea"/>
              </a:rPr>
              <a:t>教授</a:t>
            </a:r>
            <a:endParaRPr lang="ja-JP" altLang="ja-JP" sz="1000" dirty="0">
              <a:latin typeface="+mn-ea"/>
            </a:endParaRPr>
          </a:p>
          <a:p>
            <a:pPr algn="r"/>
            <a:endParaRPr lang="en-US" altLang="ja-JP" sz="1050" dirty="0">
              <a:latin typeface="+mn-ea"/>
            </a:endParaRPr>
          </a:p>
          <a:p>
            <a:endParaRPr lang="ja-JP" altLang="en-US" sz="1050" dirty="0">
              <a:latin typeface="+mn-ea"/>
            </a:endParaRPr>
          </a:p>
        </p:txBody>
      </p:sp>
      <p:sp>
        <p:nvSpPr>
          <p:cNvPr id="23" name="テキスト ボックス 22">
            <a:extLst>
              <a:ext uri="{FF2B5EF4-FFF2-40B4-BE49-F238E27FC236}">
                <a16:creationId xmlns:a16="http://schemas.microsoft.com/office/drawing/2014/main" xmlns="" id="{334CCAF2-E04B-4EF2-83C1-EA3A82203DAC}"/>
              </a:ext>
            </a:extLst>
          </p:cNvPr>
          <p:cNvSpPr txBox="1"/>
          <p:nvPr/>
        </p:nvSpPr>
        <p:spPr>
          <a:xfrm>
            <a:off x="2882351" y="8849197"/>
            <a:ext cx="3693400" cy="369332"/>
          </a:xfrm>
          <a:prstGeom prst="rect">
            <a:avLst/>
          </a:prstGeom>
          <a:noFill/>
        </p:spPr>
        <p:txBody>
          <a:bodyPr wrap="square" rtlCol="0">
            <a:spAutoFit/>
          </a:bodyPr>
          <a:lstStyle/>
          <a:p>
            <a:pPr algn="r"/>
            <a:r>
              <a:rPr kumimoji="1" lang="ja-JP" altLang="en-US" sz="900" dirty="0">
                <a:latin typeface="+mn-ea"/>
              </a:rPr>
              <a:t>問い合わせ先：名古屋市立大学大学院医学研究科　教育研究課</a:t>
            </a:r>
            <a:endParaRPr kumimoji="1" lang="en-US" altLang="ja-JP" sz="900" dirty="0">
              <a:latin typeface="+mn-ea"/>
            </a:endParaRPr>
          </a:p>
          <a:p>
            <a:pPr algn="r"/>
            <a:r>
              <a:rPr kumimoji="1" lang="en-US" altLang="ja-JP" sz="900" dirty="0">
                <a:latin typeface="+mn-ea"/>
              </a:rPr>
              <a:t>TEL: 052 (853) 8078</a:t>
            </a:r>
            <a:endParaRPr kumimoji="1" lang="ja-JP" altLang="en-US" sz="900" dirty="0">
              <a:latin typeface="+mn-ea"/>
            </a:endParaRPr>
          </a:p>
        </p:txBody>
      </p:sp>
      <p:sp>
        <p:nvSpPr>
          <p:cNvPr id="24" name="正方形/長方形 23">
            <a:extLst>
              <a:ext uri="{FF2B5EF4-FFF2-40B4-BE49-F238E27FC236}">
                <a16:creationId xmlns:a16="http://schemas.microsoft.com/office/drawing/2014/main" xmlns="" id="{8F743404-E047-47FA-9406-FA71E451F70D}"/>
              </a:ext>
            </a:extLst>
          </p:cNvPr>
          <p:cNvSpPr/>
          <p:nvPr/>
        </p:nvSpPr>
        <p:spPr>
          <a:xfrm>
            <a:off x="3712534" y="1979712"/>
            <a:ext cx="2937520" cy="12003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n-ea"/>
              </a:rPr>
              <a:t>平成</a:t>
            </a:r>
            <a:r>
              <a:rPr kumimoji="1" lang="en-US" altLang="ja-JP" sz="2800" dirty="0">
                <a:latin typeface="+mn-ea"/>
              </a:rPr>
              <a:t>30</a:t>
            </a:r>
            <a:r>
              <a:rPr kumimoji="1" lang="ja-JP" altLang="en-US" dirty="0">
                <a:latin typeface="+mn-ea"/>
              </a:rPr>
              <a:t>年</a:t>
            </a:r>
            <a:r>
              <a:rPr kumimoji="1" lang="en-US" altLang="ja-JP" sz="2800" dirty="0">
                <a:latin typeface="+mn-ea"/>
              </a:rPr>
              <a:t>3</a:t>
            </a:r>
            <a:r>
              <a:rPr kumimoji="1" lang="ja-JP" altLang="en-US" dirty="0">
                <a:latin typeface="+mn-ea"/>
              </a:rPr>
              <a:t>月</a:t>
            </a:r>
            <a:r>
              <a:rPr kumimoji="1" lang="en-US" altLang="ja-JP" sz="2800" dirty="0">
                <a:latin typeface="+mn-ea"/>
              </a:rPr>
              <a:t>17</a:t>
            </a:r>
            <a:r>
              <a:rPr kumimoji="1" lang="ja-JP" altLang="en-US" dirty="0">
                <a:latin typeface="+mn-ea"/>
              </a:rPr>
              <a:t>日</a:t>
            </a:r>
            <a:r>
              <a:rPr kumimoji="1" lang="en-US" altLang="ja-JP" dirty="0">
                <a:latin typeface="+mn-ea"/>
              </a:rPr>
              <a:t>(</a:t>
            </a:r>
            <a:r>
              <a:rPr kumimoji="1" lang="ja-JP" altLang="en-US" dirty="0">
                <a:latin typeface="+mn-ea"/>
              </a:rPr>
              <a:t>土</a:t>
            </a:r>
            <a:r>
              <a:rPr kumimoji="1" lang="en-US" altLang="ja-JP" dirty="0">
                <a:latin typeface="+mn-ea"/>
              </a:rPr>
              <a:t>)</a:t>
            </a:r>
          </a:p>
          <a:p>
            <a:pPr algn="ctr"/>
            <a:r>
              <a:rPr kumimoji="1" lang="en-US" altLang="ja-JP" dirty="0">
                <a:latin typeface="+mn-ea"/>
              </a:rPr>
              <a:t>14</a:t>
            </a:r>
            <a:r>
              <a:rPr kumimoji="1" lang="ja-JP" altLang="en-US" dirty="0">
                <a:latin typeface="+mn-ea"/>
              </a:rPr>
              <a:t>：</a:t>
            </a:r>
            <a:r>
              <a:rPr kumimoji="1" lang="en-US" altLang="ja-JP" dirty="0">
                <a:latin typeface="+mn-ea"/>
              </a:rPr>
              <a:t>00</a:t>
            </a:r>
            <a:r>
              <a:rPr kumimoji="1" lang="ja-JP" altLang="en-US" dirty="0">
                <a:latin typeface="+mn-ea"/>
              </a:rPr>
              <a:t>～</a:t>
            </a:r>
            <a:r>
              <a:rPr kumimoji="1" lang="en-US" altLang="ja-JP" dirty="0">
                <a:latin typeface="+mn-ea"/>
              </a:rPr>
              <a:t>16</a:t>
            </a:r>
            <a:r>
              <a:rPr kumimoji="1" lang="ja-JP" altLang="en-US" dirty="0">
                <a:latin typeface="+mn-ea"/>
              </a:rPr>
              <a:t>：</a:t>
            </a:r>
            <a:r>
              <a:rPr kumimoji="1" lang="en-US" altLang="ja-JP" dirty="0">
                <a:latin typeface="+mn-ea"/>
              </a:rPr>
              <a:t>00</a:t>
            </a:r>
          </a:p>
          <a:p>
            <a:pPr algn="ctr"/>
            <a:r>
              <a:rPr kumimoji="1" lang="ja-JP" altLang="en-US" dirty="0">
                <a:latin typeface="+mn-ea"/>
              </a:rPr>
              <a:t>（</a:t>
            </a:r>
            <a:r>
              <a:rPr kumimoji="1" lang="en-US" altLang="ja-JP" dirty="0">
                <a:latin typeface="+mn-ea"/>
              </a:rPr>
              <a:t>13</a:t>
            </a:r>
            <a:r>
              <a:rPr kumimoji="1" lang="ja-JP" altLang="en-US" dirty="0">
                <a:latin typeface="+mn-ea"/>
              </a:rPr>
              <a:t>：</a:t>
            </a:r>
            <a:r>
              <a:rPr kumimoji="1" lang="en-US" altLang="ja-JP" dirty="0">
                <a:latin typeface="+mn-ea"/>
              </a:rPr>
              <a:t>30</a:t>
            </a:r>
            <a:r>
              <a:rPr kumimoji="1" lang="ja-JP" altLang="en-US" dirty="0">
                <a:latin typeface="+mn-ea"/>
              </a:rPr>
              <a:t>受付開始）</a:t>
            </a:r>
          </a:p>
        </p:txBody>
      </p:sp>
    </p:spTree>
  </p:cSld>
  <p:clrMapOvr>
    <a:masterClrMapping/>
  </p:clrMapOvr>
</p:sld>
</file>

<file path=ppt/theme/theme1.xml><?xml version="1.0" encoding="utf-8"?>
<a:theme xmlns:a="http://schemas.openxmlformats.org/drawingml/2006/main" name="ウィスプ">
  <a:themeElements>
    <a:clrScheme name="赤紫">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F20B7C8E-B819-43F3-AAF9-EE50B1A8363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689</TotalTime>
  <Words>72</Words>
  <Application>Microsoft Office PowerPoint</Application>
  <PresentationFormat>画面に合わせる (4:3)</PresentationFormat>
  <Paragraphs>27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ウィスプ</vt:lpstr>
      <vt:lpstr>　わが国では、成人の4.4人に1人が慢性的な痛みを持っておりますが、治療が難しく、患者の満足度が低いため通院を中断し、痛みを抱えながら生活している人が多いのが現状です。「名古屋市立大学」及び「三重大学・鈴鹿医療科学大学」はこうした慢性疼痛に対応できる人材を幅広く育成することを目的に事業を開始し、平成28年度には文部科学省の「課題解決型高度医療人材養成プログラム」にそれぞれ採択されました。　　　　　　　　　　　　　　　　　　　　　　　　　　　　　　　　　　　　　　　　　　　　　　　　　　　　　　　　 　採択から2年度を経たこの度、より一層の事業発展を目指し、各大学の取り組みを共有する機会として、本シンポジウムを開催致します。更には他の採択事業のメンバーである福井聖教授にもご講演いただき、より深く、幅広い知見の共有の場となることを目指しておりま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kaori</dc:creator>
  <cp:lastModifiedBy>K</cp:lastModifiedBy>
  <cp:revision>88</cp:revision>
  <cp:lastPrinted>2018-02-07T06:28:29Z</cp:lastPrinted>
  <dcterms:created xsi:type="dcterms:W3CDTF">2016-10-27T09:13:44Z</dcterms:created>
  <dcterms:modified xsi:type="dcterms:W3CDTF">2018-02-13T02:36:11Z</dcterms:modified>
</cp:coreProperties>
</file>