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8" r:id="rId2"/>
    <p:sldId id="272" r:id="rId3"/>
    <p:sldId id="269" r:id="rId4"/>
  </p:sldIdLst>
  <p:sldSz cx="9906000" cy="6858000" type="A4"/>
  <p:notesSz cx="6735763" cy="9866313"/>
  <p:defaultTextStyle>
    <a:defPPr>
      <a:defRPr lang="ja-JP"/>
    </a:defPPr>
    <a:lvl1pPr marL="0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66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32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998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64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30" algn="l" defTabSz="4571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464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島岡要" initials="島岡要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66CCFF"/>
    <a:srgbClr val="FF9966"/>
    <a:srgbClr val="CCCCCC"/>
    <a:srgbClr val="FF6699"/>
    <a:srgbClr val="66FFCC"/>
    <a:srgbClr val="CC99FF"/>
    <a:srgbClr val="FF6666"/>
    <a:srgbClr val="FFCC66"/>
    <a:srgbClr val="8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濃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濃色 2 - アクセント 1/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濃色 2 - アクセント 5/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淡色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02" autoAdjust="0"/>
    <p:restoredTop sz="97970" autoAdjust="0"/>
  </p:normalViewPr>
  <p:slideViewPr>
    <p:cSldViewPr snapToGrid="0" snapToObjects="1">
      <p:cViewPr>
        <p:scale>
          <a:sx n="119" d="100"/>
          <a:sy n="119" d="100"/>
        </p:scale>
        <p:origin x="-798" y="396"/>
      </p:cViewPr>
      <p:guideLst>
        <p:guide orient="horz" pos="1464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2-21T09:39:48.114" idx="4">
    <p:pos x="6618" y="-269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9790CE8F-5F46-4A59-AADA-D3E034C7C9C1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71DE1C2-50AB-49F2-BFC8-CFFEB2C38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266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15199BA-338E-2E49-BDE3-8A7E3A779DB8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387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C56698C1-1445-E847-A88C-C93FAC162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78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66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32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98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64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30" algn="l" defTabSz="4571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41363"/>
            <a:ext cx="53387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早期からの取り組みが、患者中心のチーム医療に有効である。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698C1-1445-E847-A88C-C93FAC1620E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30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28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39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2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09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65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4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71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6" indent="0">
              <a:buNone/>
              <a:defRPr sz="1600" b="1"/>
            </a:lvl5pPr>
            <a:lvl6pPr marL="2285832" indent="0">
              <a:buNone/>
              <a:defRPr sz="1600" b="1"/>
            </a:lvl6pPr>
            <a:lvl7pPr marL="2742998" indent="0">
              <a:buNone/>
              <a:defRPr sz="1600" b="1"/>
            </a:lvl7pPr>
            <a:lvl8pPr marL="3200164" indent="0">
              <a:buNone/>
              <a:defRPr sz="1600" b="1"/>
            </a:lvl8pPr>
            <a:lvl9pPr marL="365733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6" indent="0">
              <a:buNone/>
              <a:defRPr sz="1600" b="1"/>
            </a:lvl5pPr>
            <a:lvl6pPr marL="2285832" indent="0">
              <a:buNone/>
              <a:defRPr sz="1600" b="1"/>
            </a:lvl6pPr>
            <a:lvl7pPr marL="2742998" indent="0">
              <a:buNone/>
              <a:defRPr sz="1600" b="1"/>
            </a:lvl7pPr>
            <a:lvl8pPr marL="3200164" indent="0">
              <a:buNone/>
              <a:defRPr sz="1600" b="1"/>
            </a:lvl8pPr>
            <a:lvl9pPr marL="365733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73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60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09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3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6" indent="0">
              <a:buNone/>
              <a:defRPr sz="900"/>
            </a:lvl5pPr>
            <a:lvl6pPr marL="2285832" indent="0">
              <a:buNone/>
              <a:defRPr sz="900"/>
            </a:lvl6pPr>
            <a:lvl7pPr marL="2742998" indent="0">
              <a:buNone/>
              <a:defRPr sz="900"/>
            </a:lvl7pPr>
            <a:lvl8pPr marL="3200164" indent="0">
              <a:buNone/>
              <a:defRPr sz="900"/>
            </a:lvl8pPr>
            <a:lvl9pPr marL="365733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9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6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6" indent="0">
              <a:buNone/>
              <a:defRPr sz="2000"/>
            </a:lvl5pPr>
            <a:lvl6pPr marL="2285832" indent="0">
              <a:buNone/>
              <a:defRPr sz="2000"/>
            </a:lvl6pPr>
            <a:lvl7pPr marL="2742998" indent="0">
              <a:buNone/>
              <a:defRPr sz="2000"/>
            </a:lvl7pPr>
            <a:lvl8pPr marL="3200164" indent="0">
              <a:buNone/>
              <a:defRPr sz="2000"/>
            </a:lvl8pPr>
            <a:lvl9pPr marL="365733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6" indent="0">
              <a:buNone/>
              <a:defRPr sz="900"/>
            </a:lvl5pPr>
            <a:lvl6pPr marL="2285832" indent="0">
              <a:buNone/>
              <a:defRPr sz="900"/>
            </a:lvl6pPr>
            <a:lvl7pPr marL="2742998" indent="0">
              <a:buNone/>
              <a:defRPr sz="900"/>
            </a:lvl7pPr>
            <a:lvl8pPr marL="3200164" indent="0">
              <a:buNone/>
              <a:defRPr sz="900"/>
            </a:lvl8pPr>
            <a:lvl9pPr marL="365733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400" cy="1143000"/>
          </a:xfrm>
          <a:prstGeom prst="rect">
            <a:avLst/>
          </a:prstGeom>
        </p:spPr>
        <p:txBody>
          <a:bodyPr vert="horz" lIns="91433" tIns="45716" rIns="91433" bIns="45716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600203"/>
            <a:ext cx="8915400" cy="4525963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11B07-4FEF-DE49-BA9D-A221930E48C9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2" y="6356353"/>
            <a:ext cx="3136900" cy="365125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F351B-BD34-4242-BA59-94A08AA34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34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6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5" indent="-342875" algn="l" defTabSz="457166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6" indent="-285729" algn="l" defTabSz="457166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6" indent="-228583" algn="l" defTabSz="457166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2" indent="-228583" algn="l" defTabSz="457166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9" indent="-228583" algn="l" defTabSz="457166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5" indent="-228583" algn="l" defTabSz="45716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81" indent="-228583" algn="l" defTabSz="45716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8" indent="-228583" algn="l" defTabSz="45716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4" indent="-228583" algn="l" defTabSz="45716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6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2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8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4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30" algn="l" defTabSz="4571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17947" y="896311"/>
            <a:ext cx="8913801" cy="452430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en-US" altLang="ja-JP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【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概要</a:t>
            </a:r>
            <a:r>
              <a:rPr lang="en-US" altLang="ja-JP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】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三重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大学と鈴鹿医療科学大学が協力し、痛み治療に関わるメディカルスタッフ（医師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、看護師、薬剤師、理学療法士、鍼灸師、管理栄養士、臨床検査技師、臨床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心理士）を養成するために、早期より教養教育と並行して選択受講できる「慢性疼痛医療者育成プログラム」を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新設します。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本プログラムは：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１）慢性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疼痛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の病態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生理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、診断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と治療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、チーム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医療的アプローチを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学ぶ講義形式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のコアコース（２単位：１年次・後期）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２）地域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での慢性疼痛医療を実践することを念頭に置いた体験重視の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ワークショップ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形式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集中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講義（１単位：２年次・８月）からなる特徴的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な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構成であり、双方の単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位（３単位）を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取得した学生には修了証を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発行します。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endParaRPr lang="en-US" altLang="ja-JP" dirty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遠隔講義と</a:t>
            </a:r>
            <a:r>
              <a:rPr lang="en-US" altLang="ja-JP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ICT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（ムードル）を活用し、受講者</a:t>
            </a:r>
            <a:r>
              <a:rPr lang="ja-JP" altLang="en-US" dirty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の利便性と学ぶ意欲を</a:t>
            </a:r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促進します。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また慢性疼痛とチーム医療の臨床と研究に関する最新の知見を学ぶセミナー（自由</a:t>
            </a:r>
            <a:endParaRPr lang="en-US" altLang="ja-JP" dirty="0" smtClean="0">
              <a:solidFill>
                <a:srgbClr val="000000"/>
              </a:solidFill>
              <a:latin typeface="ＭＳ 明朝"/>
              <a:ea typeface="ＭＳ 明朝"/>
              <a:cs typeface="ＭＳ 明朝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ＭＳ 明朝"/>
                <a:ea typeface="ＭＳ 明朝"/>
                <a:cs typeface="ＭＳ 明朝"/>
              </a:rPr>
              <a:t>　参加）も開催し、実践的で発展的な学習をサポートします。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41936" y="278523"/>
            <a:ext cx="7879066" cy="738656"/>
          </a:xfrm>
          <a:prstGeom prst="rect">
            <a:avLst/>
          </a:prstGeom>
          <a:noFill/>
        </p:spPr>
        <p:txBody>
          <a:bodyPr wrap="none" lIns="91433" tIns="45716" rIns="91433" bIns="45716" rtlCol="0">
            <a:spAutoFit/>
          </a:bodyPr>
          <a:lstStyle/>
          <a:p>
            <a:pPr algn="ctr"/>
            <a:r>
              <a:rPr lang="ja-JP" altLang="en-US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rPr>
              <a:t>三重</a:t>
            </a:r>
            <a:r>
              <a:rPr lang="ja-JP" altLang="en-US" dirty="0" smtClean="0">
                <a:solidFill>
                  <a:srgbClr val="000000"/>
                </a:solidFill>
                <a:latin typeface="メイリオ"/>
                <a:ea typeface="メイリオ"/>
                <a:cs typeface="メイリオ"/>
              </a:rPr>
              <a:t>大学・鈴鹿医療科学大学合同事業</a:t>
            </a:r>
            <a:endParaRPr lang="en-US" altLang="ja-JP" dirty="0" smtClean="0">
              <a:solidFill>
                <a:srgbClr val="000000"/>
              </a:solidFill>
              <a:latin typeface="メイリオ"/>
              <a:ea typeface="メイリオ"/>
              <a:cs typeface="メイリオ"/>
            </a:endParaRPr>
          </a:p>
          <a:p>
            <a:pPr algn="ctr"/>
            <a:r>
              <a:rPr lang="ja-JP" altLang="en-US" sz="2400" dirty="0">
                <a:solidFill>
                  <a:srgbClr val="000000"/>
                </a:solidFill>
                <a:latin typeface="メイリオ"/>
                <a:ea typeface="メイリオ"/>
                <a:cs typeface="メイリオ"/>
              </a:rPr>
              <a:t>「地域総活躍社会のための慢性疼痛医療者育成」コース</a:t>
            </a:r>
            <a:endParaRPr lang="ja-JP" altLang="en-US" sz="24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19639" y="5660092"/>
            <a:ext cx="6107748" cy="954099"/>
          </a:xfrm>
          <a:prstGeom prst="rect">
            <a:avLst/>
          </a:prstGeom>
          <a:noFill/>
        </p:spPr>
        <p:txBody>
          <a:bodyPr wrap="none" lIns="91433" tIns="45716" rIns="91433" bIns="45716" rtlCol="0">
            <a:spAutoFit/>
          </a:bodyPr>
          <a:lstStyle/>
          <a:p>
            <a:r>
              <a:rPr lang="ja-JP" altLang="en-US" sz="1400" dirty="0"/>
              <a:t>丸山　一男（事業推進プロジェクトリーダー：三重大学）</a:t>
            </a:r>
            <a:endParaRPr lang="en-US" altLang="ja-JP" sz="1400" dirty="0"/>
          </a:p>
          <a:p>
            <a:r>
              <a:rPr lang="ja-JP" altLang="en-US" sz="1400" dirty="0"/>
              <a:t>豊田　長康（事業推進プロジェクトリーダー：鈴鹿医療科学大学）</a:t>
            </a:r>
            <a:endParaRPr lang="en-US" altLang="ja-JP" sz="1400" dirty="0"/>
          </a:p>
          <a:p>
            <a:r>
              <a:rPr lang="ja-JP" altLang="en-US" sz="1400" dirty="0"/>
              <a:t>鎮西　康雄（事業推進プロジェクトサブリーダー・実務総括：鈴鹿医療科学大学）</a:t>
            </a:r>
            <a:endParaRPr lang="en-US" altLang="ja-JP" sz="1400" dirty="0"/>
          </a:p>
          <a:p>
            <a:r>
              <a:rPr lang="ja-JP" altLang="en-US" sz="1400" dirty="0"/>
              <a:t>島岡　要　（事業推進プロジェクトサブリーダー・実務総括：三重大学）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45537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516547" y="1223324"/>
            <a:ext cx="8998224" cy="30328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84423" y="4340026"/>
            <a:ext cx="8998225" cy="5410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8" name="Down Arrow Callout 138"/>
          <p:cNvSpPr/>
          <p:nvPr/>
        </p:nvSpPr>
        <p:spPr>
          <a:xfrm>
            <a:off x="3042634" y="1421453"/>
            <a:ext cx="771503" cy="3604403"/>
          </a:xfrm>
          <a:prstGeom prst="downArrowCallout">
            <a:avLst>
              <a:gd name="adj1" fmla="val 22267"/>
              <a:gd name="adj2" fmla="val 23628"/>
              <a:gd name="adj3" fmla="val 19419"/>
              <a:gd name="adj4" fmla="val 75288"/>
            </a:avLst>
          </a:prstGeom>
          <a:solidFill>
            <a:srgbClr val="FFCC66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9" name="Down Arrow Callout 138"/>
          <p:cNvSpPr/>
          <p:nvPr/>
        </p:nvSpPr>
        <p:spPr>
          <a:xfrm>
            <a:off x="3956099" y="1421453"/>
            <a:ext cx="771503" cy="3604403"/>
          </a:xfrm>
          <a:prstGeom prst="downArrowCallout">
            <a:avLst>
              <a:gd name="adj1" fmla="val 22267"/>
              <a:gd name="adj2" fmla="val 23628"/>
              <a:gd name="adj3" fmla="val 19419"/>
              <a:gd name="adj4" fmla="val 75076"/>
            </a:avLst>
          </a:prstGeom>
          <a:solidFill>
            <a:srgbClr val="80FF00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10" name="Down Arrow Callout 138"/>
          <p:cNvSpPr/>
          <p:nvPr/>
        </p:nvSpPr>
        <p:spPr>
          <a:xfrm>
            <a:off x="4889253" y="1421453"/>
            <a:ext cx="771503" cy="3604403"/>
          </a:xfrm>
          <a:prstGeom prst="downArrowCallout">
            <a:avLst>
              <a:gd name="adj1" fmla="val 22267"/>
              <a:gd name="adj2" fmla="val 23628"/>
              <a:gd name="adj3" fmla="val 19419"/>
              <a:gd name="adj4" fmla="val 75076"/>
            </a:avLst>
          </a:prstGeom>
          <a:solidFill>
            <a:srgbClr val="66CCFF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11" name="Down Arrow Callout 138"/>
          <p:cNvSpPr/>
          <p:nvPr/>
        </p:nvSpPr>
        <p:spPr>
          <a:xfrm>
            <a:off x="5859142" y="1421453"/>
            <a:ext cx="771503" cy="3604403"/>
          </a:xfrm>
          <a:prstGeom prst="downArrowCallout">
            <a:avLst>
              <a:gd name="adj1" fmla="val 22267"/>
              <a:gd name="adj2" fmla="val 23628"/>
              <a:gd name="adj3" fmla="val 19419"/>
              <a:gd name="adj4" fmla="val 75499"/>
            </a:avLst>
          </a:prstGeom>
          <a:solidFill>
            <a:srgbClr val="CC99FF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12" name="Down Arrow Callout 138"/>
          <p:cNvSpPr/>
          <p:nvPr/>
        </p:nvSpPr>
        <p:spPr>
          <a:xfrm>
            <a:off x="6799641" y="1421453"/>
            <a:ext cx="771503" cy="3604403"/>
          </a:xfrm>
          <a:prstGeom prst="downArrowCallout">
            <a:avLst>
              <a:gd name="adj1" fmla="val 22267"/>
              <a:gd name="adj2" fmla="val 23628"/>
              <a:gd name="adj3" fmla="val 19419"/>
              <a:gd name="adj4" fmla="val 75710"/>
            </a:avLst>
          </a:prstGeom>
          <a:solidFill>
            <a:srgbClr val="66FFCC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13" name="Down Arrow Callout 138"/>
          <p:cNvSpPr/>
          <p:nvPr/>
        </p:nvSpPr>
        <p:spPr>
          <a:xfrm>
            <a:off x="2170620" y="1421453"/>
            <a:ext cx="771503" cy="3604403"/>
          </a:xfrm>
          <a:prstGeom prst="downArrowCallout">
            <a:avLst>
              <a:gd name="adj1" fmla="val 22267"/>
              <a:gd name="adj2" fmla="val 23628"/>
              <a:gd name="adj3" fmla="val 19419"/>
              <a:gd name="adj4" fmla="val 75076"/>
            </a:avLst>
          </a:prstGeom>
          <a:solidFill>
            <a:srgbClr val="FF6666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14" name="Down Arrow Callout 138"/>
          <p:cNvSpPr/>
          <p:nvPr/>
        </p:nvSpPr>
        <p:spPr>
          <a:xfrm>
            <a:off x="7688708" y="1421453"/>
            <a:ext cx="771503" cy="3604403"/>
          </a:xfrm>
          <a:prstGeom prst="downArrowCallout">
            <a:avLst>
              <a:gd name="adj1" fmla="val 22267"/>
              <a:gd name="adj2" fmla="val 23628"/>
              <a:gd name="adj3" fmla="val 19419"/>
              <a:gd name="adj4" fmla="val 76133"/>
            </a:avLst>
          </a:prstGeom>
          <a:solidFill>
            <a:srgbClr val="FF6699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2204691" y="3310066"/>
            <a:ext cx="678340" cy="4011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3087356" y="3310066"/>
            <a:ext cx="678340" cy="4011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4001792" y="3310066"/>
            <a:ext cx="678340" cy="4011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4923323" y="3310066"/>
            <a:ext cx="678340" cy="4011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5895130" y="3310066"/>
            <a:ext cx="678340" cy="4011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6841060" y="3310066"/>
            <a:ext cx="678340" cy="4011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7715431" y="3310066"/>
            <a:ext cx="678340" cy="4011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43" name="TextBox 48"/>
          <p:cNvSpPr txBox="1"/>
          <p:nvPr/>
        </p:nvSpPr>
        <p:spPr>
          <a:xfrm>
            <a:off x="3285335" y="263236"/>
            <a:ext cx="3992622" cy="637126"/>
          </a:xfrm>
          <a:prstGeom prst="rect">
            <a:avLst/>
          </a:prstGeom>
          <a:noFill/>
        </p:spPr>
        <p:txBody>
          <a:bodyPr wrap="none" lIns="82323" tIns="41162" rIns="82323" bIns="41162" rtlCol="0">
            <a:spAutoFit/>
          </a:bodyPr>
          <a:lstStyle/>
          <a:p>
            <a:pPr algn="ctr"/>
            <a:r>
              <a:rPr lang="ja-JP" altLang="en-US" b="1" dirty="0" smtClean="0"/>
              <a:t>三重大学・</a:t>
            </a:r>
            <a:r>
              <a:rPr lang="ja-JP" altLang="en-US" b="1" dirty="0"/>
              <a:t>鈴鹿医療科学</a:t>
            </a:r>
            <a:r>
              <a:rPr lang="ja-JP" altLang="en-US" b="1" dirty="0" smtClean="0"/>
              <a:t>大学合同</a:t>
            </a:r>
            <a:endParaRPr lang="en-US" altLang="ja-JP" b="1" dirty="0"/>
          </a:p>
          <a:p>
            <a:pPr algn="ctr"/>
            <a:r>
              <a:rPr lang="ja-JP" altLang="en-US" b="1" dirty="0"/>
              <a:t>慢性疼痛医療者育成プログラムの概要</a:t>
            </a:r>
            <a:endParaRPr lang="en-US" altLang="ja-JP" b="1" dirty="0"/>
          </a:p>
        </p:txBody>
      </p:sp>
      <p:sp>
        <p:nvSpPr>
          <p:cNvPr id="47" name="TextBox 48"/>
          <p:cNvSpPr txBox="1"/>
          <p:nvPr/>
        </p:nvSpPr>
        <p:spPr>
          <a:xfrm>
            <a:off x="516547" y="4369302"/>
            <a:ext cx="1506364" cy="252405"/>
          </a:xfrm>
          <a:prstGeom prst="rect">
            <a:avLst/>
          </a:prstGeom>
          <a:noFill/>
        </p:spPr>
        <p:txBody>
          <a:bodyPr wrap="none" lIns="82323" tIns="41162" rIns="82323" bIns="41162" rtlCol="0">
            <a:spAutoFit/>
          </a:bodyPr>
          <a:lstStyle/>
          <a:p>
            <a:r>
              <a:rPr lang="ja-JP" altLang="en-US" sz="1100" b="1" dirty="0"/>
              <a:t>卒後教育・大学院教育</a:t>
            </a:r>
            <a:endParaRPr lang="en-US" altLang="ja-JP" sz="1100" b="1" dirty="0"/>
          </a:p>
        </p:txBody>
      </p:sp>
      <p:sp>
        <p:nvSpPr>
          <p:cNvPr id="48" name="TextBox 48"/>
          <p:cNvSpPr txBox="1"/>
          <p:nvPr/>
        </p:nvSpPr>
        <p:spPr>
          <a:xfrm>
            <a:off x="660120" y="1283414"/>
            <a:ext cx="730512" cy="252405"/>
          </a:xfrm>
          <a:prstGeom prst="rect">
            <a:avLst/>
          </a:prstGeom>
          <a:noFill/>
        </p:spPr>
        <p:txBody>
          <a:bodyPr wrap="none" lIns="82323" tIns="41162" rIns="82323" bIns="41162" rtlCol="0">
            <a:spAutoFit/>
          </a:bodyPr>
          <a:lstStyle/>
          <a:p>
            <a:pPr algn="ctr"/>
            <a:r>
              <a:rPr lang="ja-JP" altLang="en-US" sz="1100" b="1" dirty="0"/>
              <a:t>学部教育</a:t>
            </a:r>
            <a:endParaRPr lang="en-US" altLang="ja-JP" sz="1100" b="1" dirty="0"/>
          </a:p>
        </p:txBody>
      </p:sp>
      <p:sp>
        <p:nvSpPr>
          <p:cNvPr id="70" name="Down Arrow Callout 138"/>
          <p:cNvSpPr/>
          <p:nvPr/>
        </p:nvSpPr>
        <p:spPr>
          <a:xfrm>
            <a:off x="2326697" y="5109676"/>
            <a:ext cx="6913611" cy="831673"/>
          </a:xfrm>
          <a:prstGeom prst="downArrowCallout">
            <a:avLst>
              <a:gd name="adj1" fmla="val 57664"/>
              <a:gd name="adj2" fmla="val 69418"/>
              <a:gd name="adj3" fmla="val 31298"/>
              <a:gd name="adj4" fmla="val 46702"/>
            </a:avLst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71" name="TextBox 145"/>
          <p:cNvSpPr txBox="1"/>
          <p:nvPr/>
        </p:nvSpPr>
        <p:spPr>
          <a:xfrm>
            <a:off x="2932987" y="5202985"/>
            <a:ext cx="871576" cy="252405"/>
          </a:xfrm>
          <a:prstGeom prst="rect">
            <a:avLst/>
          </a:prstGeom>
          <a:noFill/>
        </p:spPr>
        <p:txBody>
          <a:bodyPr wrap="none" lIns="82323" tIns="41162" rIns="82323" bIns="41162" rtlCol="0">
            <a:spAutoFit/>
          </a:bodyPr>
          <a:lstStyle/>
          <a:p>
            <a:pPr algn="ctr"/>
            <a:r>
              <a:rPr lang="ja-JP" altLang="en-US" sz="1100" b="1" dirty="0">
                <a:latin typeface="メイリオ"/>
                <a:ea typeface="メイリオ"/>
                <a:cs typeface="メイリオ"/>
              </a:rPr>
              <a:t>ビジョン：</a:t>
            </a:r>
          </a:p>
        </p:txBody>
      </p:sp>
      <p:sp>
        <p:nvSpPr>
          <p:cNvPr id="72" name="TextBox 143"/>
          <p:cNvSpPr txBox="1"/>
          <p:nvPr/>
        </p:nvSpPr>
        <p:spPr>
          <a:xfrm>
            <a:off x="3814137" y="5184046"/>
            <a:ext cx="2167364" cy="237016"/>
          </a:xfrm>
          <a:prstGeom prst="rect">
            <a:avLst/>
          </a:prstGeom>
          <a:noFill/>
        </p:spPr>
        <p:txBody>
          <a:bodyPr wrap="square" lIns="82323" tIns="41162" rIns="82323" bIns="41162" rtlCol="0">
            <a:spAutoFit/>
          </a:bodyPr>
          <a:lstStyle/>
          <a:p>
            <a:pPr algn="ctr"/>
            <a:r>
              <a:rPr lang="ja-JP" altLang="en-US" sz="1000" b="1" u="sng" dirty="0"/>
              <a:t>●　横断的臨床力と専門性の向上</a:t>
            </a:r>
          </a:p>
        </p:txBody>
      </p:sp>
      <p:sp>
        <p:nvSpPr>
          <p:cNvPr id="73" name="TextBox 145"/>
          <p:cNvSpPr txBox="1"/>
          <p:nvPr/>
        </p:nvSpPr>
        <p:spPr>
          <a:xfrm>
            <a:off x="6051440" y="5173334"/>
            <a:ext cx="2580940" cy="237016"/>
          </a:xfrm>
          <a:prstGeom prst="rect">
            <a:avLst/>
          </a:prstGeom>
          <a:noFill/>
        </p:spPr>
        <p:txBody>
          <a:bodyPr wrap="square" lIns="82323" tIns="41162" rIns="82323" bIns="41162" rtlCol="0">
            <a:spAutoFit/>
          </a:bodyPr>
          <a:lstStyle/>
          <a:p>
            <a:pPr algn="ctr"/>
            <a:r>
              <a:rPr lang="ja-JP" altLang="en-US" sz="1000" b="1" u="sng" dirty="0"/>
              <a:t>●　チーム医療と全人格的医療感性の育成</a:t>
            </a:r>
          </a:p>
        </p:txBody>
      </p:sp>
      <p:sp>
        <p:nvSpPr>
          <p:cNvPr id="52" name="Down Arrow Callout 138"/>
          <p:cNvSpPr/>
          <p:nvPr/>
        </p:nvSpPr>
        <p:spPr>
          <a:xfrm>
            <a:off x="8593571" y="1421453"/>
            <a:ext cx="771503" cy="3604403"/>
          </a:xfrm>
          <a:prstGeom prst="downArrowCallout">
            <a:avLst>
              <a:gd name="adj1" fmla="val 22267"/>
              <a:gd name="adj2" fmla="val 23628"/>
              <a:gd name="adj3" fmla="val 19419"/>
              <a:gd name="adj4" fmla="val 76133"/>
            </a:avLst>
          </a:prstGeom>
          <a:solidFill>
            <a:srgbClr val="00FDFF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74" name="Rounded Rectangle 11"/>
          <p:cNvSpPr/>
          <p:nvPr/>
        </p:nvSpPr>
        <p:spPr>
          <a:xfrm>
            <a:off x="2660073" y="6034878"/>
            <a:ext cx="6591690" cy="404855"/>
          </a:xfrm>
          <a:prstGeom prst="roundRect">
            <a:avLst/>
          </a:prstGeom>
          <a:solidFill>
            <a:srgbClr val="80FF00"/>
          </a:solidFill>
          <a:ln w="19050" cmpd="sng">
            <a:solidFill>
              <a:srgbClr val="5B9BD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 sz="800"/>
          </a:p>
        </p:txBody>
      </p:sp>
      <p:sp>
        <p:nvSpPr>
          <p:cNvPr id="75" name="TextBox 43"/>
          <p:cNvSpPr txBox="1"/>
          <p:nvPr/>
        </p:nvSpPr>
        <p:spPr>
          <a:xfrm>
            <a:off x="3157943" y="6086139"/>
            <a:ext cx="5629288" cy="283183"/>
          </a:xfrm>
          <a:prstGeom prst="rect">
            <a:avLst/>
          </a:prstGeom>
          <a:noFill/>
        </p:spPr>
        <p:txBody>
          <a:bodyPr wrap="none" lIns="82323" tIns="41162" rIns="82323" bIns="41162" rtlCol="0">
            <a:spAutoFit/>
          </a:bodyPr>
          <a:lstStyle/>
          <a:p>
            <a:r>
              <a:rPr lang="ja-JP" altLang="en-US" sz="1300" b="1" dirty="0"/>
              <a:t>達成</a:t>
            </a:r>
            <a:r>
              <a:rPr lang="ja-JP" altLang="en-US" sz="1300" b="1" dirty="0" smtClean="0"/>
              <a:t>目標</a:t>
            </a:r>
            <a:r>
              <a:rPr lang="ja-JP" altLang="en-US" sz="1300" b="1" dirty="0"/>
              <a:t>：</a:t>
            </a:r>
            <a:r>
              <a:rPr lang="ja-JP" altLang="en-US" sz="1300" b="1" dirty="0" smtClean="0"/>
              <a:t>　地域</a:t>
            </a:r>
            <a:r>
              <a:rPr lang="ja-JP" altLang="en-US" sz="1300" b="1" dirty="0"/>
              <a:t>での慢性疼痛チーム医療を推進できるリーダー的人材の育成</a:t>
            </a:r>
            <a:endParaRPr lang="en-US" altLang="ja-JP" sz="1300" b="1" dirty="0"/>
          </a:p>
        </p:txBody>
      </p:sp>
      <p:sp>
        <p:nvSpPr>
          <p:cNvPr id="54" name="角丸四角形 53"/>
          <p:cNvSpPr/>
          <p:nvPr/>
        </p:nvSpPr>
        <p:spPr>
          <a:xfrm>
            <a:off x="8632380" y="3317370"/>
            <a:ext cx="678340" cy="4011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/>
          </a:p>
        </p:txBody>
      </p:sp>
      <p:sp>
        <p:nvSpPr>
          <p:cNvPr id="23" name="Rounded Rectangle 11"/>
          <p:cNvSpPr/>
          <p:nvPr/>
        </p:nvSpPr>
        <p:spPr>
          <a:xfrm>
            <a:off x="1977217" y="1710729"/>
            <a:ext cx="7505429" cy="760236"/>
          </a:xfrm>
          <a:prstGeom prst="roundRect">
            <a:avLst/>
          </a:prstGeom>
          <a:solidFill>
            <a:srgbClr val="FFFF00"/>
          </a:solidFill>
          <a:ln w="190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 sz="800"/>
          </a:p>
        </p:txBody>
      </p:sp>
      <p:sp>
        <p:nvSpPr>
          <p:cNvPr id="50" name="TextBox 48"/>
          <p:cNvSpPr txBox="1"/>
          <p:nvPr/>
        </p:nvSpPr>
        <p:spPr>
          <a:xfrm>
            <a:off x="2979244" y="1710729"/>
            <a:ext cx="5953347" cy="760236"/>
          </a:xfrm>
          <a:prstGeom prst="rect">
            <a:avLst/>
          </a:prstGeom>
          <a:noFill/>
        </p:spPr>
        <p:txBody>
          <a:bodyPr wrap="square" lIns="82323" tIns="41162" rIns="82323" bIns="41162" rtlCol="0">
            <a:spAutoFit/>
          </a:bodyPr>
          <a:lstStyle/>
          <a:p>
            <a:r>
              <a:rPr lang="ja-JP" altLang="en-US" sz="1100" b="1" dirty="0"/>
              <a:t>「慢性疼痛医療者育成プログラム」の中心的部分</a:t>
            </a:r>
            <a:endParaRPr lang="en-US" altLang="ja-JP" sz="1100" b="1" dirty="0"/>
          </a:p>
          <a:p>
            <a:pPr marL="154356" indent="-154356">
              <a:buFont typeface="Arial"/>
              <a:buChar char="•"/>
            </a:pPr>
            <a:r>
              <a:rPr lang="ja-JP" altLang="en-US" sz="1100" b="1" dirty="0"/>
              <a:t>慢性疼痛の基礎と臨床、チーム医療を体系的に学ぶ（コアコース）（遠隔授業併用）</a:t>
            </a:r>
            <a:endParaRPr lang="en-US" altLang="ja-JP" sz="1100" b="1" dirty="0"/>
          </a:p>
          <a:p>
            <a:pPr marL="154356" indent="-154356">
              <a:buFont typeface="Arial"/>
              <a:buChar char="•"/>
            </a:pPr>
            <a:r>
              <a:rPr lang="ja-JP" altLang="en-US" sz="1100" b="1" dirty="0"/>
              <a:t>慢性疼痛チーム医療と地域医療を学ぶ（ワークショップ型集中講義）</a:t>
            </a:r>
            <a:endParaRPr lang="en-US" altLang="ja-JP" sz="1100" b="1" dirty="0"/>
          </a:p>
          <a:p>
            <a:pPr marL="154356" indent="-154356">
              <a:buFont typeface="Arial"/>
              <a:buChar char="•"/>
            </a:pPr>
            <a:r>
              <a:rPr lang="ja-JP" altLang="en-US" sz="1100" b="1" dirty="0"/>
              <a:t>大学間連携による単位互換、遠隔授業、</a:t>
            </a:r>
            <a:r>
              <a:rPr lang="en-US" altLang="ja-JP" sz="1100" b="1" dirty="0"/>
              <a:t>ICT</a:t>
            </a:r>
            <a:r>
              <a:rPr lang="ja-JP" altLang="en-US" sz="1100" b="1" dirty="0"/>
              <a:t>による学びの促進（ムードル使用）</a:t>
            </a:r>
            <a:endParaRPr lang="en-US" altLang="ja-JP" sz="1100" b="1" dirty="0"/>
          </a:p>
        </p:txBody>
      </p:sp>
      <p:sp>
        <p:nvSpPr>
          <p:cNvPr id="37" name="Rounded Rectangle 11"/>
          <p:cNvSpPr/>
          <p:nvPr/>
        </p:nvSpPr>
        <p:spPr>
          <a:xfrm>
            <a:off x="2030517" y="4497081"/>
            <a:ext cx="7404702" cy="239880"/>
          </a:xfrm>
          <a:prstGeom prst="roundRect">
            <a:avLst/>
          </a:prstGeom>
          <a:solidFill>
            <a:srgbClr val="FFFF00"/>
          </a:solidFill>
          <a:ln w="190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lang="ja-JP" altLang="en-US" sz="800"/>
          </a:p>
        </p:txBody>
      </p:sp>
      <p:sp>
        <p:nvSpPr>
          <p:cNvPr id="58" name="TextBox 48"/>
          <p:cNvSpPr txBox="1"/>
          <p:nvPr/>
        </p:nvSpPr>
        <p:spPr>
          <a:xfrm>
            <a:off x="4148739" y="4484343"/>
            <a:ext cx="3077307" cy="252405"/>
          </a:xfrm>
          <a:prstGeom prst="rect">
            <a:avLst/>
          </a:prstGeom>
          <a:noFill/>
        </p:spPr>
        <p:txBody>
          <a:bodyPr wrap="none" lIns="82323" tIns="41162" rIns="82323" bIns="41162" rtlCol="0">
            <a:spAutoFit/>
          </a:bodyPr>
          <a:lstStyle/>
          <a:p>
            <a:r>
              <a:rPr lang="en-US" altLang="ja-JP" sz="1100" b="1" dirty="0"/>
              <a:t>【</a:t>
            </a:r>
            <a:r>
              <a:rPr lang="ja-JP" altLang="en-US" sz="1100" b="1" dirty="0"/>
              <a:t>共通</a:t>
            </a:r>
            <a:r>
              <a:rPr lang="en-US" altLang="ja-JP" sz="1100" b="1" dirty="0"/>
              <a:t>】</a:t>
            </a:r>
            <a:r>
              <a:rPr lang="ja-JP" altLang="en-US" sz="1100" b="1" dirty="0"/>
              <a:t>　臨床セミナー（漢方）＋最新医学セミナー</a:t>
            </a:r>
            <a:endParaRPr lang="en-US" altLang="ja-JP" sz="1100" b="1" dirty="0"/>
          </a:p>
        </p:txBody>
      </p:sp>
      <p:sp>
        <p:nvSpPr>
          <p:cNvPr id="2" name="四角形吹き出し 1"/>
          <p:cNvSpPr/>
          <p:nvPr/>
        </p:nvSpPr>
        <p:spPr>
          <a:xfrm>
            <a:off x="574490" y="4619742"/>
            <a:ext cx="1253459" cy="431054"/>
          </a:xfrm>
          <a:prstGeom prst="wedgeRectCallout">
            <a:avLst>
              <a:gd name="adj1" fmla="val 90054"/>
              <a:gd name="adj2" fmla="val -34557"/>
            </a:avLst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TextBox 48"/>
          <p:cNvSpPr txBox="1"/>
          <p:nvPr/>
        </p:nvSpPr>
        <p:spPr>
          <a:xfrm>
            <a:off x="574490" y="4682890"/>
            <a:ext cx="1132865" cy="252405"/>
          </a:xfrm>
          <a:prstGeom prst="rect">
            <a:avLst/>
          </a:prstGeom>
          <a:noFill/>
        </p:spPr>
        <p:txBody>
          <a:bodyPr wrap="none" lIns="82323" tIns="41162" rIns="82323" bIns="41162" rtlCol="0">
            <a:spAutoFit/>
          </a:bodyPr>
          <a:lstStyle/>
          <a:p>
            <a:r>
              <a:rPr lang="ja-JP" altLang="en-US" sz="1100" b="1" dirty="0"/>
              <a:t>チーム医療実践</a:t>
            </a:r>
            <a:endParaRPr lang="en-US" altLang="ja-JP" sz="1100" b="1" dirty="0"/>
          </a:p>
        </p:txBody>
      </p:sp>
      <p:sp>
        <p:nvSpPr>
          <p:cNvPr id="3" name="四角形吹き出し 2"/>
          <p:cNvSpPr/>
          <p:nvPr/>
        </p:nvSpPr>
        <p:spPr>
          <a:xfrm>
            <a:off x="634930" y="1867113"/>
            <a:ext cx="1179080" cy="795405"/>
          </a:xfrm>
          <a:prstGeom prst="wedgeRectCallout">
            <a:avLst>
              <a:gd name="adj1" fmla="val 82808"/>
              <a:gd name="adj2" fmla="val -49469"/>
            </a:avLst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323" tIns="41162" rIns="82323" bIns="41162"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TextBox 48"/>
          <p:cNvSpPr txBox="1"/>
          <p:nvPr/>
        </p:nvSpPr>
        <p:spPr>
          <a:xfrm>
            <a:off x="648869" y="2015438"/>
            <a:ext cx="1224236" cy="421682"/>
          </a:xfrm>
          <a:prstGeom prst="rect">
            <a:avLst/>
          </a:prstGeom>
          <a:noFill/>
        </p:spPr>
        <p:txBody>
          <a:bodyPr wrap="none" lIns="82323" tIns="41162" rIns="82323" bIns="41162" rtlCol="0">
            <a:spAutoFit/>
          </a:bodyPr>
          <a:lstStyle/>
          <a:p>
            <a:r>
              <a:rPr lang="ja-JP" altLang="en-US" sz="1100" b="1" dirty="0"/>
              <a:t>早期・体系的学習</a:t>
            </a:r>
            <a:endParaRPr lang="en-US" altLang="ja-JP" sz="1100" b="1" dirty="0"/>
          </a:p>
          <a:p>
            <a:r>
              <a:rPr lang="ja-JP" altLang="en-US" sz="1100" b="1" dirty="0"/>
              <a:t>チームで議論</a:t>
            </a:r>
            <a:endParaRPr lang="en-US" altLang="ja-JP" sz="1100" b="1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271992" y="2696530"/>
            <a:ext cx="7128933" cy="988271"/>
            <a:chOff x="2271992" y="2696530"/>
            <a:chExt cx="7128933" cy="988271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2271992" y="2696532"/>
              <a:ext cx="550975" cy="390905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r>
                <a:rPr lang="ja-JP" altLang="en-US" sz="1000" b="1" dirty="0"/>
                <a:t>医学部</a:t>
              </a:r>
              <a:endParaRPr lang="en-US" altLang="ja-JP" sz="1000" b="1" dirty="0"/>
            </a:p>
            <a:p>
              <a:r>
                <a:rPr lang="ja-JP" altLang="en-US" sz="1000" b="1" dirty="0"/>
                <a:t>医学科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097391" y="3013626"/>
              <a:ext cx="679215" cy="237016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r>
                <a:rPr lang="ja-JP" altLang="en-US" sz="1000" b="1" dirty="0"/>
                <a:t>看護学部</a:t>
              </a:r>
              <a:endParaRPr lang="en-US" altLang="ja-JP" sz="1000" b="1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061716" y="2696530"/>
              <a:ext cx="550975" cy="237016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r>
                <a:rPr lang="ja-JP" altLang="en-US" sz="1000" b="1" dirty="0"/>
                <a:t>薬学部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948440" y="2696532"/>
              <a:ext cx="679216" cy="390905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1000" b="1" dirty="0"/>
                <a:t>理学療法</a:t>
              </a:r>
              <a:endParaRPr lang="en-US" altLang="ja-JP" sz="1000" b="1" dirty="0"/>
            </a:p>
            <a:p>
              <a:pPr algn="ctr"/>
              <a:r>
                <a:rPr lang="ja-JP" altLang="en-US" sz="1000" b="1" dirty="0"/>
                <a:t>学科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901220" y="2696530"/>
              <a:ext cx="679215" cy="237016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r>
                <a:rPr lang="ja-JP" altLang="en-US" sz="1000" b="1" dirty="0"/>
                <a:t>鍼灸学科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604461" y="2696532"/>
              <a:ext cx="1168720" cy="375516"/>
            </a:xfrm>
            <a:prstGeom prst="rect">
              <a:avLst/>
            </a:prstGeom>
            <a:noFill/>
          </p:spPr>
          <p:txBody>
            <a:bodyPr wrap="squar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医療栄養学科</a:t>
              </a:r>
              <a:endParaRPr lang="en-US" altLang="ja-JP" sz="900" b="1" dirty="0"/>
            </a:p>
            <a:p>
              <a:pPr algn="ctr"/>
              <a:r>
                <a:rPr lang="ja-JP" altLang="en-US" sz="1000" b="1" dirty="0"/>
                <a:t>（管理栄養）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082052" y="2696532"/>
              <a:ext cx="679216" cy="390905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1000" b="1" dirty="0"/>
                <a:t>医学部</a:t>
              </a:r>
              <a:endParaRPr lang="en-US" altLang="ja-JP" sz="1000" b="1" dirty="0"/>
            </a:p>
            <a:p>
              <a:pPr algn="ctr"/>
              <a:r>
                <a:rPr lang="ja-JP" altLang="en-US" sz="1000" b="1" dirty="0"/>
                <a:t>看護学科</a:t>
              </a:r>
            </a:p>
          </p:txBody>
        </p:sp>
        <p:sp>
          <p:nvSpPr>
            <p:cNvPr id="59" name="TextBox 48"/>
            <p:cNvSpPr txBox="1"/>
            <p:nvPr/>
          </p:nvSpPr>
          <p:spPr>
            <a:xfrm>
              <a:off x="2326697" y="3317477"/>
              <a:ext cx="512503" cy="360127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専門１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（医学）</a:t>
              </a:r>
              <a:endParaRPr lang="en-US" altLang="ja-JP" sz="900" b="1" dirty="0"/>
            </a:p>
          </p:txBody>
        </p:sp>
        <p:sp>
          <p:nvSpPr>
            <p:cNvPr id="60" name="TextBox 48"/>
            <p:cNvSpPr txBox="1"/>
            <p:nvPr/>
          </p:nvSpPr>
          <p:spPr>
            <a:xfrm>
              <a:off x="3126814" y="3317477"/>
              <a:ext cx="627920" cy="360127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専門２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（看護学）</a:t>
              </a:r>
              <a:endParaRPr lang="en-US" altLang="ja-JP" sz="900" b="1" dirty="0"/>
            </a:p>
          </p:txBody>
        </p:sp>
        <p:sp>
          <p:nvSpPr>
            <p:cNvPr id="61" name="TextBox 48"/>
            <p:cNvSpPr txBox="1"/>
            <p:nvPr/>
          </p:nvSpPr>
          <p:spPr>
            <a:xfrm>
              <a:off x="4072624" y="3317477"/>
              <a:ext cx="512503" cy="360127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専門３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（薬学）</a:t>
              </a:r>
              <a:endParaRPr lang="en-US" altLang="ja-JP" sz="900" b="1" dirty="0"/>
            </a:p>
          </p:txBody>
        </p:sp>
        <p:sp>
          <p:nvSpPr>
            <p:cNvPr id="62" name="TextBox 48"/>
            <p:cNvSpPr txBox="1"/>
            <p:nvPr/>
          </p:nvSpPr>
          <p:spPr>
            <a:xfrm>
              <a:off x="4828641" y="3317477"/>
              <a:ext cx="858752" cy="360127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専門４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（理学療法学）</a:t>
              </a:r>
              <a:endParaRPr lang="en-US" altLang="ja-JP" sz="900" b="1" dirty="0"/>
            </a:p>
          </p:txBody>
        </p:sp>
        <p:sp>
          <p:nvSpPr>
            <p:cNvPr id="63" name="TextBox 48"/>
            <p:cNvSpPr txBox="1"/>
            <p:nvPr/>
          </p:nvSpPr>
          <p:spPr>
            <a:xfrm>
              <a:off x="5906098" y="3317477"/>
              <a:ext cx="627920" cy="360127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専門５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（鍼灸学）</a:t>
              </a:r>
              <a:endParaRPr lang="en-US" altLang="ja-JP" sz="900" b="1" dirty="0"/>
            </a:p>
          </p:txBody>
        </p:sp>
        <p:sp>
          <p:nvSpPr>
            <p:cNvPr id="64" name="TextBox 48"/>
            <p:cNvSpPr txBox="1"/>
            <p:nvPr/>
          </p:nvSpPr>
          <p:spPr>
            <a:xfrm>
              <a:off x="6854988" y="3317477"/>
              <a:ext cx="627920" cy="360127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専門６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（栄養学）</a:t>
              </a:r>
              <a:endParaRPr lang="en-US" altLang="ja-JP" sz="900" b="1" dirty="0"/>
            </a:p>
          </p:txBody>
        </p:sp>
        <p:sp>
          <p:nvSpPr>
            <p:cNvPr id="65" name="TextBox 48"/>
            <p:cNvSpPr txBox="1"/>
            <p:nvPr/>
          </p:nvSpPr>
          <p:spPr>
            <a:xfrm>
              <a:off x="7628443" y="3317477"/>
              <a:ext cx="858752" cy="360127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専門７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（臨床検査学）</a:t>
              </a:r>
              <a:endParaRPr lang="en-US" altLang="ja-JP" sz="900" b="1" dirty="0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7602866" y="2696531"/>
              <a:ext cx="966174" cy="375516"/>
            </a:xfrm>
            <a:prstGeom prst="rect">
              <a:avLst/>
            </a:prstGeom>
            <a:noFill/>
          </p:spPr>
          <p:txBody>
            <a:bodyPr wrap="squar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医療栄養学科</a:t>
              </a:r>
              <a:endParaRPr lang="en-US" altLang="ja-JP" sz="900" b="1" dirty="0"/>
            </a:p>
            <a:p>
              <a:pPr algn="ctr"/>
              <a:r>
                <a:rPr lang="ja-JP" altLang="en-US" sz="1000" b="1" dirty="0" smtClean="0"/>
                <a:t>（臨床検査）</a:t>
              </a:r>
              <a:endParaRPr lang="ja-JP" altLang="en-US" sz="1000" b="1" dirty="0"/>
            </a:p>
          </p:txBody>
        </p:sp>
        <p:sp>
          <p:nvSpPr>
            <p:cNvPr id="55" name="TextBox 48"/>
            <p:cNvSpPr txBox="1"/>
            <p:nvPr/>
          </p:nvSpPr>
          <p:spPr>
            <a:xfrm>
              <a:off x="8665362" y="3324674"/>
              <a:ext cx="627920" cy="360127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専門８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（心理学）</a:t>
              </a:r>
              <a:endParaRPr lang="en-US" altLang="ja-JP" sz="900" b="1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8542174" y="2714879"/>
              <a:ext cx="858751" cy="375516"/>
            </a:xfrm>
            <a:prstGeom prst="rect">
              <a:avLst/>
            </a:prstGeom>
            <a:noFill/>
          </p:spPr>
          <p:txBody>
            <a:bodyPr wrap="none" lIns="82323" tIns="41162" rIns="82323" bIns="41162" rtlCol="0">
              <a:spAutoFit/>
            </a:bodyPr>
            <a:lstStyle/>
            <a:p>
              <a:pPr algn="ctr"/>
              <a:r>
                <a:rPr lang="ja-JP" altLang="en-US" sz="900" b="1" dirty="0"/>
                <a:t>医療福祉学科</a:t>
              </a:r>
              <a:endParaRPr lang="en-US" altLang="ja-JP" sz="900" b="1" dirty="0"/>
            </a:p>
            <a:p>
              <a:pPr algn="ctr"/>
              <a:r>
                <a:rPr lang="ja-JP" altLang="en-US" sz="1000" b="1" dirty="0"/>
                <a:t>（臨床心理）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756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344396" y="650791"/>
            <a:ext cx="9205023" cy="4755830"/>
            <a:chOff x="514350" y="568890"/>
            <a:chExt cx="7991475" cy="5655549"/>
          </a:xfrm>
        </p:grpSpPr>
        <p:sp>
          <p:nvSpPr>
            <p:cNvPr id="5" name="円/楕円 4"/>
            <p:cNvSpPr/>
            <p:nvPr/>
          </p:nvSpPr>
          <p:spPr>
            <a:xfrm>
              <a:off x="1181100" y="3214539"/>
              <a:ext cx="2333625" cy="9429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/>
                <a:t>医学医療</a:t>
              </a:r>
              <a:r>
                <a:rPr lang="en-US" altLang="ja-JP" sz="1200" b="1" dirty="0"/>
                <a:t>C</a:t>
              </a:r>
            </a:p>
            <a:p>
              <a:pPr algn="ctr"/>
              <a:r>
                <a:rPr lang="ja-JP" altLang="en-US" sz="1200" b="1" dirty="0"/>
                <a:t>（１年次・後期）</a:t>
              </a: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514350" y="919014"/>
              <a:ext cx="7991475" cy="5305425"/>
            </a:xfrm>
            <a:prstGeom prst="roundRect">
              <a:avLst/>
            </a:prstGeom>
            <a:noFill/>
            <a:ln>
              <a:solidFill>
                <a:sysClr val="windowText" lastClr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600075" y="2242989"/>
              <a:ext cx="3362325" cy="349567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1081375" y="4348014"/>
              <a:ext cx="2357149" cy="968375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b="1" dirty="0">
                  <a:solidFill>
                    <a:srgbClr val="FF0000"/>
                  </a:solidFill>
                </a:rPr>
                <a:t>いたみのチーム医療</a:t>
              </a:r>
              <a:endParaRPr lang="en-US" altLang="ja-JP" b="1" dirty="0">
                <a:solidFill>
                  <a:srgbClr val="FF0000"/>
                </a:solidFill>
              </a:endParaRPr>
            </a:p>
            <a:p>
              <a:pPr algn="ctr"/>
              <a:r>
                <a:rPr lang="ja-JP" altLang="en-US" b="1" dirty="0">
                  <a:solidFill>
                    <a:srgbClr val="FF0000"/>
                  </a:solidFill>
                </a:rPr>
                <a:t>（２年次・８月）</a:t>
              </a:r>
              <a:endParaRPr lang="en-US" altLang="ja-JP" b="1" dirty="0">
                <a:solidFill>
                  <a:srgbClr val="FF0000"/>
                </a:solidFill>
              </a:endParaRPr>
            </a:p>
            <a:p>
              <a:pPr algn="ctr"/>
              <a:r>
                <a:rPr lang="ja-JP" altLang="en-US" b="1" dirty="0">
                  <a:solidFill>
                    <a:srgbClr val="FF0000"/>
                  </a:solidFill>
                </a:rPr>
                <a:t>集中コース（ワークショップ）</a:t>
              </a: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029200" y="2233464"/>
              <a:ext cx="3362325" cy="3486150"/>
            </a:xfrm>
            <a:prstGeom prst="ellipse">
              <a:avLst/>
            </a:prstGeom>
            <a:noFill/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5581650" y="3205014"/>
              <a:ext cx="2333625" cy="942975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latinLnBrk="0" hangingPunct="1"/>
              <a:r>
                <a:rPr lang="ja-JP" altLang="ja-JP" sz="1200" b="1" dirty="0"/>
                <a:t>チーム医療</a:t>
              </a:r>
              <a:r>
                <a:rPr lang="en-US" altLang="ja-JP" sz="1200" b="1" dirty="0"/>
                <a:t>Ⅰ</a:t>
              </a:r>
            </a:p>
            <a:p>
              <a:pPr algn="ctr" eaLnBrk="1" fontAlgn="auto" latinLnBrk="0" hangingPunct="1"/>
              <a:r>
                <a:rPr lang="ja-JP" altLang="ja-JP" sz="1200" b="1" dirty="0"/>
                <a:t>（１</a:t>
              </a:r>
              <a:r>
                <a:rPr lang="ja-JP" altLang="en-US" sz="1200" b="1" dirty="0"/>
                <a:t>年次・後期</a:t>
              </a:r>
              <a:r>
                <a:rPr lang="ja-JP" altLang="ja-JP" sz="1200" b="1" dirty="0"/>
                <a:t>）</a:t>
              </a:r>
              <a:endParaRPr lang="ja-JP" altLang="ja-JP" sz="1200" dirty="0"/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3241675" y="3432027"/>
              <a:ext cx="2622550" cy="498475"/>
            </a:xfrm>
            <a:prstGeom prst="roundRect">
              <a:avLst/>
            </a:prstGeom>
            <a:solidFill>
              <a:srgbClr val="FFFF00">
                <a:alpha val="46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400" b="1">
                  <a:solidFill>
                    <a:srgbClr val="008000"/>
                  </a:solidFill>
                </a:rPr>
                <a:t>共同授業</a:t>
              </a:r>
            </a:p>
          </p:txBody>
        </p:sp>
        <p:sp>
          <p:nvSpPr>
            <p:cNvPr id="12" name="フローチャート: 処理 11"/>
            <p:cNvSpPr/>
            <p:nvPr/>
          </p:nvSpPr>
          <p:spPr>
            <a:xfrm>
              <a:off x="5686424" y="2135455"/>
              <a:ext cx="2106613" cy="441325"/>
            </a:xfrm>
            <a:prstGeom prst="flowChartProcess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ja-JP" sz="1200" b="1" dirty="0"/>
                <a:t>鈴鹿医療科学大学授業科目</a:t>
              </a:r>
              <a:endParaRPr lang="ja-JP" altLang="ja-JP" sz="1200" dirty="0">
                <a:effectLst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2387600" y="568890"/>
              <a:ext cx="4165600" cy="54249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600" b="1" dirty="0"/>
                <a:t>慢性疼痛医療者育成プログラム</a:t>
              </a:r>
            </a:p>
          </p:txBody>
        </p:sp>
        <p:sp>
          <p:nvSpPr>
            <p:cNvPr id="14" name="フローチャート: 処理 13"/>
            <p:cNvSpPr/>
            <p:nvPr/>
          </p:nvSpPr>
          <p:spPr>
            <a:xfrm>
              <a:off x="1283388" y="2147051"/>
              <a:ext cx="1935163" cy="441325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/>
                <a:t>三重大学授業科目</a:t>
              </a:r>
            </a:p>
          </p:txBody>
        </p:sp>
        <p:sp>
          <p:nvSpPr>
            <p:cNvPr id="16" name="左右矢印 15"/>
            <p:cNvSpPr/>
            <p:nvPr/>
          </p:nvSpPr>
          <p:spPr>
            <a:xfrm>
              <a:off x="3543300" y="4395639"/>
              <a:ext cx="2028825" cy="792163"/>
            </a:xfrm>
            <a:prstGeom prst="leftRightArrow">
              <a:avLst/>
            </a:prstGeom>
            <a:solidFill>
              <a:srgbClr val="99FFCC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32">
                <a:defRPr/>
              </a:pPr>
              <a:r>
                <a:rPr lang="ja-JP" altLang="en-US" sz="1400" b="1">
                  <a:solidFill>
                    <a:sysClr val="windowText" lastClr="000000"/>
                  </a:solidFill>
                </a:rPr>
                <a:t>単位</a:t>
              </a:r>
              <a:r>
                <a:rPr lang="ja-JP" altLang="ja-JP" sz="1400" b="1">
                  <a:solidFill>
                    <a:sysClr val="windowText" lastClr="000000"/>
                  </a:solidFill>
                </a:rPr>
                <a:t>互換</a:t>
              </a: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5686424" y="4348014"/>
              <a:ext cx="2295336" cy="968375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ja-JP" b="1" dirty="0">
                  <a:solidFill>
                    <a:srgbClr val="FF0000"/>
                  </a:solidFill>
                  <a:latin typeface="+mj-ea"/>
                  <a:ea typeface="+mj-ea"/>
                </a:rPr>
                <a:t>チーム医療</a:t>
              </a:r>
              <a:r>
                <a:rPr lang="en-US" altLang="ja-JP" b="1" dirty="0">
                  <a:solidFill>
                    <a:srgbClr val="FF0000"/>
                  </a:solidFill>
                  <a:latin typeface="+mj-ea"/>
                  <a:ea typeface="+mj-ea"/>
                </a:rPr>
                <a:t>Ⅱ</a:t>
              </a:r>
              <a:endParaRPr lang="ja-JP" altLang="ja-JP" dirty="0">
                <a:solidFill>
                  <a:srgbClr val="FF0000"/>
                </a:solidFill>
                <a:latin typeface="+mj-ea"/>
                <a:ea typeface="+mj-ea"/>
              </a:endParaRPr>
            </a:p>
            <a:p>
              <a:pPr algn="ctr"/>
              <a:r>
                <a:rPr lang="ja-JP" altLang="ja-JP" b="1" dirty="0">
                  <a:solidFill>
                    <a:srgbClr val="FF0000"/>
                  </a:solidFill>
                  <a:latin typeface="+mj-ea"/>
                  <a:ea typeface="+mj-ea"/>
                </a:rPr>
                <a:t>（</a:t>
              </a:r>
              <a:r>
                <a:rPr lang="ja-JP" altLang="en-US" b="1" dirty="0">
                  <a:solidFill>
                    <a:srgbClr val="FF0000"/>
                  </a:solidFill>
                  <a:latin typeface="+mj-ea"/>
                  <a:ea typeface="+mj-ea"/>
                </a:rPr>
                <a:t>２年次・８月</a:t>
              </a:r>
              <a:r>
                <a:rPr lang="ja-JP" altLang="ja-JP" b="1" dirty="0">
                  <a:solidFill>
                    <a:srgbClr val="FF0000"/>
                  </a:solidFill>
                  <a:latin typeface="+mj-ea"/>
                  <a:ea typeface="+mj-ea"/>
                </a:rPr>
                <a:t>）</a:t>
              </a:r>
              <a:endParaRPr lang="ja-JP" altLang="ja-JP" dirty="0">
                <a:solidFill>
                  <a:srgbClr val="FF0000"/>
                </a:solidFill>
                <a:latin typeface="+mj-ea"/>
                <a:ea typeface="+mj-ea"/>
              </a:endParaRPr>
            </a:p>
            <a:p>
              <a:pPr algn="ctr"/>
              <a:r>
                <a:rPr lang="ja-JP" altLang="ja-JP" b="1" dirty="0">
                  <a:solidFill>
                    <a:srgbClr val="FF0000"/>
                  </a:solidFill>
                  <a:latin typeface="+mj-ea"/>
                  <a:ea typeface="+mj-ea"/>
                </a:rPr>
                <a:t>集中コース</a:t>
              </a:r>
              <a:r>
                <a:rPr lang="ja-JP" altLang="en-US" b="1" dirty="0">
                  <a:solidFill>
                    <a:srgbClr val="FF0000"/>
                  </a:solidFill>
                  <a:latin typeface="+mj-ea"/>
                  <a:ea typeface="+mj-ea"/>
                </a:rPr>
                <a:t>（ワークショップ）</a:t>
              </a:r>
              <a:endParaRPr lang="ja-JP" altLang="ja-JP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8" name="テキスト ボックス 18"/>
            <p:cNvSpPr txBox="1"/>
            <p:nvPr/>
          </p:nvSpPr>
          <p:spPr>
            <a:xfrm>
              <a:off x="2492908" y="1282511"/>
              <a:ext cx="4356368" cy="676275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ja-JP" b="1" dirty="0"/>
                <a:t>※</a:t>
              </a:r>
              <a:r>
                <a:rPr lang="ja-JP" altLang="en-US" b="1" dirty="0"/>
                <a:t>両大学は、相手大学の学生に対し、１年次より「特別聴講学生」の身分を付与</a:t>
              </a:r>
            </a:p>
          </p:txBody>
        </p:sp>
      </p:grpSp>
      <p:sp>
        <p:nvSpPr>
          <p:cNvPr id="19" name="TextBox 48"/>
          <p:cNvSpPr txBox="1"/>
          <p:nvPr/>
        </p:nvSpPr>
        <p:spPr>
          <a:xfrm>
            <a:off x="2840879" y="184743"/>
            <a:ext cx="4334827" cy="369324"/>
          </a:xfrm>
          <a:prstGeom prst="rect">
            <a:avLst/>
          </a:prstGeom>
          <a:noFill/>
        </p:spPr>
        <p:txBody>
          <a:bodyPr wrap="none" lIns="91433" tIns="45716" rIns="91433" bIns="45716" rtlCol="0">
            <a:spAutoFit/>
          </a:bodyPr>
          <a:lstStyle/>
          <a:p>
            <a:r>
              <a:rPr lang="ja-JP" altLang="en-US" b="1" dirty="0" smtClean="0"/>
              <a:t>慢性疼痛医療者育成プログラム</a:t>
            </a:r>
            <a:r>
              <a:rPr lang="ja-JP" altLang="en-US" b="1" smtClean="0"/>
              <a:t>のイメージ</a:t>
            </a:r>
            <a:endParaRPr lang="en-US" altLang="ja-JP" b="1" dirty="0"/>
          </a:p>
        </p:txBody>
      </p:sp>
      <p:sp>
        <p:nvSpPr>
          <p:cNvPr id="2" name="下矢印 1"/>
          <p:cNvSpPr/>
          <p:nvPr/>
        </p:nvSpPr>
        <p:spPr>
          <a:xfrm>
            <a:off x="4421795" y="5429613"/>
            <a:ext cx="1123055" cy="6089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3091286" y="6061580"/>
            <a:ext cx="4279182" cy="6443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r>
              <a:rPr lang="ja-JP" altLang="en-US" b="1" dirty="0"/>
              <a:t>それぞれの大学で修得した単位をもとに、両大学長連名の修了証を発行</a:t>
            </a:r>
          </a:p>
        </p:txBody>
      </p:sp>
    </p:spTree>
    <p:extLst>
      <p:ext uri="{BB962C8B-B14F-4D97-AF65-F5344CB8AC3E}">
        <p14:creationId xmlns:p14="http://schemas.microsoft.com/office/powerpoint/2010/main" val="333174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4527</TotalTime>
  <Words>431</Words>
  <Application>Microsoft Office PowerPoint</Application>
  <PresentationFormat>A4 210 x 297 mm</PresentationFormat>
  <Paragraphs>86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PowerPoint プレゼンテーション</vt:lpstr>
      <vt:lpstr>PowerPoint プレゼンテーション</vt:lpstr>
      <vt:lpstr>PowerPoint プレゼンテーション</vt:lpstr>
    </vt:vector>
  </TitlesOfParts>
  <Company>Harvard Medical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Motomu Shimaoka</dc:creator>
  <cp:lastModifiedBy>K</cp:lastModifiedBy>
  <cp:revision>316</cp:revision>
  <cp:lastPrinted>2017-04-19T01:49:41Z</cp:lastPrinted>
  <dcterms:created xsi:type="dcterms:W3CDTF">2014-05-28T11:33:42Z</dcterms:created>
  <dcterms:modified xsi:type="dcterms:W3CDTF">2017-04-20T03:21:48Z</dcterms:modified>
</cp:coreProperties>
</file>